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sldIdLst>
    <p:sldId id="267" r:id="rId2"/>
    <p:sldId id="268" r:id="rId3"/>
    <p:sldId id="269" r:id="rId4"/>
    <p:sldId id="270" r:id="rId5"/>
    <p:sldId id="271" r:id="rId6"/>
    <p:sldId id="272" r:id="rId7"/>
    <p:sldId id="273" r:id="rId8"/>
    <p:sldId id="274" r:id="rId9"/>
    <p:sldId id="275" r:id="rId10"/>
    <p:sldId id="276" r:id="rId11"/>
    <p:sldId id="277" r:id="rId12"/>
    <p:sldId id="278"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154" autoAdjust="0"/>
    <p:restoredTop sz="94660"/>
  </p:normalViewPr>
  <p:slideViewPr>
    <p:cSldViewPr snapToGrid="0" snapToObjects="1">
      <p:cViewPr>
        <p:scale>
          <a:sx n="50" d="100"/>
          <a:sy n="50" d="100"/>
        </p:scale>
        <p:origin x="-91"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D6C4089-619C-964C-AA99-74E23A2BD09A}" type="datetimeFigureOut">
              <a:rPr lang="en-US" smtClean="0"/>
              <a:t>11/16/2016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6AA1DC5-77A3-5042-B912-6B45E4FC07A1}" type="slidenum">
              <a:rPr lang="en-US" smtClean="0"/>
              <a:t>‹#›</a:t>
            </a:fld>
            <a:endParaRPr lang="en-US"/>
          </a:p>
        </p:txBody>
      </p:sp>
    </p:spTree>
    <p:extLst>
      <p:ext uri="{BB962C8B-B14F-4D97-AF65-F5344CB8AC3E}">
        <p14:creationId xmlns:p14="http://schemas.microsoft.com/office/powerpoint/2010/main" val="22695224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1DC5-77A3-5042-B912-6B45E4FC07A1}" type="slidenum">
              <a:rPr lang="en-US" smtClean="0"/>
              <a:t>1</a:t>
            </a:fld>
            <a:endParaRPr lang="en-US"/>
          </a:p>
        </p:txBody>
      </p:sp>
    </p:spTree>
    <p:extLst>
      <p:ext uri="{BB962C8B-B14F-4D97-AF65-F5344CB8AC3E}">
        <p14:creationId xmlns:p14="http://schemas.microsoft.com/office/powerpoint/2010/main" val="3260784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2A235F-25F7-4C42-A4A3-9B96C1EE3CC4}" type="slidenum">
              <a:rPr lang="en-US" sz="1200">
                <a:latin typeface="Calibri" charset="0"/>
              </a:rPr>
              <a:pPr eaLnBrk="1" hangingPunct="1"/>
              <a:t>10</a:t>
            </a:fld>
            <a:endParaRPr lang="en-US"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spcBef>
                <a:spcPct val="0"/>
              </a:spcBef>
              <a:buFontTx/>
              <a:buNone/>
            </a:pPr>
            <a:endParaRPr lang="en-US" b="0" dirty="0">
              <a:latin typeface="Calibri" charset="0"/>
              <a:ea typeface="ＭＳ Ｐゴシック" charset="0"/>
            </a:endParaRPr>
          </a:p>
          <a:p>
            <a:pPr marL="640594" lvl="1" indent="-174708">
              <a:spcBef>
                <a:spcPct val="0"/>
              </a:spcBef>
              <a:buFont typeface="Arial"/>
              <a:buChar char="•"/>
            </a:pPr>
            <a:r>
              <a:rPr lang="en-US" b="1" dirty="0" smtClean="0">
                <a:latin typeface="Calibri" charset="0"/>
                <a:ea typeface="ＭＳ Ｐゴシック" charset="0"/>
              </a:rPr>
              <a:t>Ask </a:t>
            </a:r>
            <a:r>
              <a:rPr lang="en-US" b="1" dirty="0">
                <a:latin typeface="Calibri" charset="0"/>
                <a:ea typeface="ＭＳ Ｐゴシック" charset="0"/>
              </a:rPr>
              <a:t>the students: how the HIV pandemic could change the course of African history - because sickness leads to less productivity, poverty and then a cycle that is difficult to break.</a:t>
            </a:r>
          </a:p>
          <a:p>
            <a:pPr lvl="1" eaLnBrk="1" hangingPunct="1">
              <a:spcBef>
                <a:spcPct val="0"/>
              </a:spcBef>
              <a:buFontTx/>
              <a:buChar char="•"/>
            </a:pPr>
            <a:endParaRPr lang="en-US" dirty="0">
              <a:latin typeface="Calibri" charset="0"/>
              <a:ea typeface="ＭＳ Ｐゴシック"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84A568-3E09-074D-80DC-8C8C2272D66E}" type="slidenum">
              <a:rPr lang="en-US" sz="1200">
                <a:latin typeface="Calibri" charset="0"/>
              </a:rPr>
              <a:pPr eaLnBrk="1" hangingPunct="1"/>
              <a:t>11</a:t>
            </a:fld>
            <a:endParaRPr lang="en-US"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1" eaLnBrk="1" hangingPunct="1">
              <a:spcBef>
                <a:spcPct val="0"/>
              </a:spcBef>
              <a:buFontTx/>
              <a:buChar char="•"/>
            </a:pPr>
            <a:endParaRPr lang="en-US" b="1" i="1" u="sng">
              <a:latin typeface="Calibri" charset="0"/>
              <a:ea typeface="ＭＳ Ｐゴシック"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E95F00-2CE2-2D45-9515-F9335BBAB636}" type="slidenum">
              <a:rPr lang="en-US" sz="1200">
                <a:latin typeface="Calibri" charset="0"/>
              </a:rPr>
              <a:pPr eaLnBrk="1" hangingPunct="1"/>
              <a:t>12</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AA1DC5-77A3-5042-B912-6B45E4FC07A1}" type="slidenum">
              <a:rPr lang="en-US" smtClean="0"/>
              <a:t>2</a:t>
            </a:fld>
            <a:endParaRPr lang="en-US"/>
          </a:p>
        </p:txBody>
      </p:sp>
    </p:spTree>
    <p:extLst>
      <p:ext uri="{BB962C8B-B14F-4D97-AF65-F5344CB8AC3E}">
        <p14:creationId xmlns:p14="http://schemas.microsoft.com/office/powerpoint/2010/main" val="3060915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b="1" dirty="0">
                <a:latin typeface="Calibri" charset="0"/>
                <a:ea typeface="ＭＳ Ｐゴシック" charset="0"/>
                <a:cs typeface="ＭＳ Ｐゴシック" charset="0"/>
              </a:rPr>
              <a:t>Ask the students: how they found the evidence that the disease is globally significant. </a:t>
            </a:r>
            <a:endParaRPr lang="en-US" dirty="0">
              <a:latin typeface="Calibri" charset="0"/>
              <a:ea typeface="ＭＳ Ｐゴシック" charset="0"/>
              <a:cs typeface="ＭＳ Ｐゴシック" charset="0"/>
            </a:endParaRPr>
          </a:p>
          <a:p>
            <a:pPr eaLnBrk="1" hangingPunct="1">
              <a:spcBef>
                <a:spcPct val="0"/>
              </a:spcBef>
            </a:pPr>
            <a:endParaRPr lang="en-US" dirty="0">
              <a:latin typeface="Calibri" charset="0"/>
              <a:ea typeface="ＭＳ Ｐゴシック" charset="0"/>
              <a:cs typeface="ＭＳ Ｐゴシック" charset="0"/>
            </a:endParaRPr>
          </a:p>
          <a:p>
            <a:pPr eaLnBrk="1" hangingPunct="1">
              <a:spcBef>
                <a:spcPct val="0"/>
              </a:spcBef>
            </a:pPr>
            <a:r>
              <a:rPr lang="en-US" u="sng" dirty="0">
                <a:latin typeface="Calibri" charset="0"/>
                <a:ea typeface="ＭＳ Ｐゴシック" charset="0"/>
                <a:cs typeface="ＭＳ Ｐゴシック" charset="0"/>
              </a:rPr>
              <a:t>Reputable sources include:</a:t>
            </a:r>
          </a:p>
          <a:p>
            <a:r>
              <a:rPr lang="en-US" dirty="0">
                <a:latin typeface="Calibri" charset="0"/>
                <a:ea typeface="ＭＳ Ｐゴシック" charset="0"/>
                <a:cs typeface="ＭＳ Ｐゴシック" charset="0"/>
              </a:rPr>
              <a:t>The World Health Organization</a:t>
            </a:r>
          </a:p>
          <a:p>
            <a:r>
              <a:rPr lang="en-US" dirty="0">
                <a:latin typeface="Calibri" charset="0"/>
                <a:ea typeface="ＭＳ Ｐゴシック" charset="0"/>
                <a:cs typeface="ＭＳ Ｐゴシック" charset="0"/>
              </a:rPr>
              <a:t>The Centers for Disease Control</a:t>
            </a:r>
          </a:p>
          <a:p>
            <a:r>
              <a:rPr lang="en-US" dirty="0">
                <a:latin typeface="Calibri" charset="0"/>
                <a:ea typeface="ＭＳ Ｐゴシック" charset="0"/>
                <a:cs typeface="ＭＳ Ｐゴシック" charset="0"/>
              </a:rPr>
              <a:t>The National Institutes of Health</a:t>
            </a:r>
          </a:p>
          <a:p>
            <a:r>
              <a:rPr lang="en-US" dirty="0">
                <a:latin typeface="Calibri" charset="0"/>
                <a:ea typeface="ＭＳ Ｐゴシック" charset="0"/>
                <a:cs typeface="ＭＳ Ｐゴシック" charset="0"/>
              </a:rPr>
              <a:t>The </a:t>
            </a:r>
            <a:r>
              <a:rPr lang="en-US" dirty="0" err="1">
                <a:latin typeface="Calibri" charset="0"/>
                <a:ea typeface="ＭＳ Ｐゴシック" charset="0"/>
                <a:cs typeface="ＭＳ Ｐゴシック" charset="0"/>
              </a:rPr>
              <a:t>Wellcome</a:t>
            </a:r>
            <a:r>
              <a:rPr lang="en-US" dirty="0">
                <a:latin typeface="Calibri" charset="0"/>
                <a:ea typeface="ＭＳ Ｐゴシック" charset="0"/>
                <a:cs typeface="ＭＳ Ｐゴシック" charset="0"/>
              </a:rPr>
              <a:t> Foundation</a:t>
            </a:r>
          </a:p>
          <a:p>
            <a:pPr eaLnBrk="1" hangingPunct="1">
              <a:spcBef>
                <a:spcPct val="0"/>
              </a:spcBef>
            </a:pPr>
            <a:endParaRPr lang="en-US" dirty="0">
              <a:latin typeface="Calibri" charset="0"/>
              <a:ea typeface="ＭＳ Ｐゴシック" charset="0"/>
              <a:cs typeface="ＭＳ Ｐゴシック"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BA5EEC-BDD9-EB4D-99EE-B76748AC4A27}" type="slidenum">
              <a:rPr lang="en-US" sz="1200">
                <a:latin typeface="Calibri" charset="0"/>
              </a:rPr>
              <a:pPr eaLnBrk="1" hangingPunct="1"/>
              <a:t>3</a:t>
            </a:fld>
            <a:endParaRPr lang="en-US"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b="1" u="sng" dirty="0">
                <a:latin typeface="Calibri" charset="0"/>
                <a:ea typeface="ＭＳ Ｐゴシック" charset="0"/>
                <a:cs typeface="ＭＳ Ｐゴシック" charset="0"/>
              </a:rPr>
              <a:t>Teacher should briefly explain the diseases.  </a:t>
            </a:r>
          </a:p>
          <a:p>
            <a:pPr eaLnBrk="1" hangingPunct="1">
              <a:spcBef>
                <a:spcPct val="0"/>
              </a:spcBef>
            </a:pPr>
            <a:endParaRPr lang="en-US" u="sng" dirty="0">
              <a:latin typeface="Calibri" charset="0"/>
              <a:ea typeface="ＭＳ Ｐゴシック" charset="0"/>
              <a:cs typeface="ＭＳ Ｐゴシック" charset="0"/>
            </a:endParaRPr>
          </a:p>
          <a:p>
            <a:pPr eaLnBrk="1" hangingPunct="1">
              <a:spcBef>
                <a:spcPct val="0"/>
              </a:spcBef>
              <a:buFontTx/>
              <a:buChar char="•"/>
            </a:pPr>
            <a:r>
              <a:rPr lang="en-US" b="1" dirty="0">
                <a:latin typeface="Calibri" charset="0"/>
                <a:ea typeface="ＭＳ Ｐゴシック" charset="0"/>
                <a:cs typeface="ＭＳ Ｐゴシック" charset="0"/>
              </a:rPr>
              <a:t>Malaria</a:t>
            </a:r>
            <a:r>
              <a:rPr lang="en-US" dirty="0">
                <a:latin typeface="Calibri" charset="0"/>
                <a:ea typeface="ＭＳ Ｐゴシック" charset="0"/>
                <a:cs typeface="ＭＳ Ｐゴシック" charset="0"/>
              </a:rPr>
              <a:t> – a parasitic disease caused by plasmodium which are carried by mosquitoes.  The parasite infects Red Blood Cells (RBC) </a:t>
            </a:r>
            <a:r>
              <a:rPr lang="en-US" dirty="0">
                <a:solidFill>
                  <a:srgbClr val="000000"/>
                </a:solidFill>
                <a:latin typeface="Calibri" charset="0"/>
                <a:ea typeface="ＭＳ Ｐゴシック" charset="0"/>
                <a:cs typeface="ＭＳ Ｐゴシック" charset="0"/>
              </a:rPr>
              <a:t>causing fever, shivering, joint pain, vomiting, and anemia (as a result of RBC damage).</a:t>
            </a:r>
            <a:endParaRPr lang="en-US" dirty="0">
              <a:latin typeface="Calibri" charset="0"/>
              <a:ea typeface="ＭＳ Ｐゴシック" charset="0"/>
              <a:cs typeface="ＭＳ Ｐゴシック" charset="0"/>
            </a:endParaRPr>
          </a:p>
          <a:p>
            <a:pPr eaLnBrk="1" hangingPunct="1">
              <a:spcBef>
                <a:spcPct val="0"/>
              </a:spcBef>
              <a:buFontTx/>
              <a:buChar char="•"/>
            </a:pPr>
            <a:endParaRPr lang="en-US" b="1" dirty="0">
              <a:latin typeface="Calibri" charset="0"/>
              <a:ea typeface="ＭＳ Ｐゴシック" charset="0"/>
              <a:cs typeface="ＭＳ Ｐゴシック" charset="0"/>
            </a:endParaRPr>
          </a:p>
          <a:p>
            <a:pPr eaLnBrk="1" hangingPunct="1">
              <a:spcBef>
                <a:spcPct val="0"/>
              </a:spcBef>
              <a:buFontTx/>
              <a:buChar char="•"/>
            </a:pPr>
            <a:r>
              <a:rPr lang="en-US" b="1" dirty="0">
                <a:latin typeface="Calibri" charset="0"/>
                <a:ea typeface="ＭＳ Ｐゴシック" charset="0"/>
                <a:cs typeface="ＭＳ Ｐゴシック" charset="0"/>
              </a:rPr>
              <a:t>TB – </a:t>
            </a:r>
            <a:r>
              <a:rPr lang="en-US" dirty="0">
                <a:latin typeface="Calibri" charset="0"/>
                <a:ea typeface="ＭＳ Ｐゴシック" charset="0"/>
                <a:cs typeface="ＭＳ Ｐゴシック" charset="0"/>
              </a:rPr>
              <a:t>a bacterial disease caused by </a:t>
            </a:r>
            <a:r>
              <a:rPr lang="en-US" dirty="0" smtClean="0">
                <a:latin typeface="Calibri" charset="0"/>
                <a:ea typeface="ＭＳ Ｐゴシック" charset="0"/>
                <a:cs typeface="ＭＳ Ｐゴシック" charset="0"/>
              </a:rPr>
              <a:t>Mycobacterium tuberculosis</a:t>
            </a:r>
            <a:r>
              <a:rPr lang="en-US" dirty="0">
                <a:latin typeface="Calibri" charset="0"/>
                <a:ea typeface="ＭＳ Ｐゴシック" charset="0"/>
                <a:cs typeface="ＭＳ Ｐゴシック" charset="0"/>
              </a:rPr>
              <a:t>. The bacteria are transmitted via coughing and inhaling of micro droplets.  This leads to shortness of breath, coughing, fever sweats etc…this can usually be cured with antibiotics</a:t>
            </a:r>
          </a:p>
          <a:p>
            <a:pPr eaLnBrk="1" hangingPunct="1">
              <a:spcBef>
                <a:spcPct val="0"/>
              </a:spcBef>
              <a:buFontTx/>
              <a:buChar char="•"/>
            </a:pPr>
            <a:endParaRPr lang="en-US" b="1" dirty="0">
              <a:latin typeface="Calibri" charset="0"/>
              <a:ea typeface="ＭＳ Ｐゴシック" charset="0"/>
              <a:cs typeface="ＭＳ Ｐゴシック" charset="0"/>
            </a:endParaRPr>
          </a:p>
          <a:p>
            <a:pPr eaLnBrk="1" hangingPunct="1">
              <a:spcBef>
                <a:spcPct val="0"/>
              </a:spcBef>
              <a:buFontTx/>
              <a:buChar char="•"/>
            </a:pPr>
            <a:r>
              <a:rPr lang="en-US" b="1" dirty="0" smtClean="0">
                <a:latin typeface="Calibri" charset="0"/>
                <a:ea typeface="ＭＳ Ｐゴシック" charset="0"/>
                <a:cs typeface="ＭＳ Ｐゴシック" charset="0"/>
              </a:rPr>
              <a:t>AIDS </a:t>
            </a:r>
            <a:r>
              <a:rPr lang="en-US" dirty="0">
                <a:latin typeface="Calibri" charset="0"/>
                <a:ea typeface="ＭＳ Ｐゴシック" charset="0"/>
                <a:cs typeface="ＭＳ Ｐゴシック" charset="0"/>
              </a:rPr>
              <a:t>– a viral disease caused by </a:t>
            </a:r>
            <a:r>
              <a:rPr lang="en-US" dirty="0" smtClean="0">
                <a:latin typeface="Calibri" charset="0"/>
                <a:ea typeface="ＭＳ Ｐゴシック" charset="0"/>
                <a:cs typeface="ＭＳ Ｐゴシック" charset="0"/>
              </a:rPr>
              <a:t>a virus</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HIV) </a:t>
            </a:r>
            <a:r>
              <a:rPr lang="en-US" dirty="0">
                <a:latin typeface="Calibri" charset="0"/>
                <a:ea typeface="ＭＳ Ｐゴシック" charset="0"/>
                <a:cs typeface="ＭＳ Ｐゴシック" charset="0"/>
              </a:rPr>
              <a:t>which attacks T cells.  The infected T cells are then damaged leading to impaired immunity.</a:t>
            </a:r>
          </a:p>
          <a:p>
            <a:pPr eaLnBrk="1" hangingPunct="1">
              <a:spcBef>
                <a:spcPct val="0"/>
              </a:spcBef>
            </a:pPr>
            <a:endParaRPr lang="en-US" u="sng" dirty="0">
              <a:latin typeface="Calibri" charset="0"/>
              <a:ea typeface="ＭＳ Ｐゴシック" charset="0"/>
              <a:cs typeface="ＭＳ Ｐゴシック" charset="0"/>
            </a:endParaRPr>
          </a:p>
          <a:p>
            <a:pPr eaLnBrk="1" hangingPunct="1">
              <a:spcBef>
                <a:spcPct val="0"/>
              </a:spcBef>
            </a:pPr>
            <a:endParaRPr lang="en-US" u="sng" dirty="0">
              <a:latin typeface="Calibri" charset="0"/>
              <a:ea typeface="ＭＳ Ｐゴシック" charset="0"/>
              <a:cs typeface="ＭＳ Ｐゴシック" charset="0"/>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A2C734-388F-D144-A40B-8B5C35824C00}" type="slidenum">
              <a:rPr lang="en-US" sz="1200">
                <a:latin typeface="Calibri" charset="0"/>
              </a:rPr>
              <a:pPr eaLnBrk="1" hangingPunct="1"/>
              <a:t>4</a:t>
            </a:fld>
            <a:endParaRPr lang="en-US"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b="0" dirty="0">
              <a:latin typeface="Calibri" charset="0"/>
              <a:ea typeface="ＭＳ Ｐゴシック" charset="0"/>
              <a:cs typeface="ＭＳ Ｐゴシック" charset="0"/>
            </a:endParaRPr>
          </a:p>
          <a:p>
            <a:pPr eaLnBrk="1" hangingPunct="1">
              <a:spcBef>
                <a:spcPct val="0"/>
              </a:spcBef>
            </a:pPr>
            <a:r>
              <a:rPr lang="en-US" b="1" dirty="0" smtClean="0">
                <a:latin typeface="Calibri" charset="0"/>
                <a:ea typeface="ＭＳ Ｐゴシック" charset="0"/>
                <a:cs typeface="ＭＳ Ｐゴシック" charset="0"/>
              </a:rPr>
              <a:t>Ask </a:t>
            </a:r>
            <a:r>
              <a:rPr lang="en-US" b="1" dirty="0">
                <a:latin typeface="Calibri" charset="0"/>
                <a:ea typeface="ＭＳ Ｐゴシック" charset="0"/>
                <a:cs typeface="ＭＳ Ｐゴシック" charset="0"/>
              </a:rPr>
              <a:t>the students: to write down three reasons they may have underestimated the prevalence of disease.</a:t>
            </a:r>
          </a:p>
          <a:p>
            <a:pPr eaLnBrk="1" hangingPunct="1">
              <a:spcBef>
                <a:spcPct val="0"/>
              </a:spcBef>
            </a:pPr>
            <a:endParaRPr lang="en-US" dirty="0">
              <a:latin typeface="Calibri" charset="0"/>
              <a:ea typeface="ＭＳ Ｐゴシック" charset="0"/>
              <a:cs typeface="ＭＳ Ｐゴシック"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A95E65-21C9-2A49-B247-06EED9B20157}" type="slidenum">
              <a:rPr lang="en-US" sz="1200">
                <a:latin typeface="Calibri" charset="0"/>
              </a:rPr>
              <a:pPr eaLnBrk="1" hangingPunct="1"/>
              <a:t>5</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gn="just" eaLnBrk="1" hangingPunct="1">
              <a:spcBef>
                <a:spcPct val="0"/>
              </a:spcBef>
            </a:pPr>
            <a:endParaRPr lang="en-US" sz="1800">
              <a:latin typeface="Calibri" charset="0"/>
              <a:ea typeface="ＭＳ Ｐゴシック" charset="0"/>
              <a:cs typeface="ＭＳ Ｐゴシック"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EED506-A3FD-324E-B6F7-1D42392BF443}" type="slidenum">
              <a:rPr lang="en-US" sz="1200">
                <a:latin typeface="Calibri" charset="0"/>
              </a:rPr>
              <a:pPr eaLnBrk="1" hangingPunct="1"/>
              <a:t>6</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ct val="0"/>
              </a:spcBef>
            </a:pPr>
            <a:endParaRPr lang="en-US">
              <a:latin typeface="Calibri" charset="0"/>
              <a:ea typeface="ＭＳ Ｐゴシック" charset="0"/>
              <a:cs typeface="ＭＳ Ｐゴシック" charset="0"/>
            </a:endParaRPr>
          </a:p>
          <a:p>
            <a:r>
              <a:rPr lang="en-US" b="1">
                <a:latin typeface="Calibri" charset="0"/>
                <a:ea typeface="ＭＳ Ｐゴシック" charset="0"/>
                <a:cs typeface="ＭＳ Ｐゴシック" charset="0"/>
              </a:rPr>
              <a:t>Ask the students: whether the world population is increasing.  They should say yes.  </a:t>
            </a:r>
          </a:p>
          <a:p>
            <a:endParaRPr lang="en-US" b="1">
              <a:latin typeface="Calibri" charset="0"/>
              <a:ea typeface="ＭＳ Ｐゴシック" charset="0"/>
              <a:cs typeface="ＭＳ Ｐゴシック" charset="0"/>
            </a:endParaRPr>
          </a:p>
          <a:p>
            <a:r>
              <a:rPr lang="en-US" b="1">
                <a:latin typeface="Calibri" charset="0"/>
                <a:ea typeface="ＭＳ Ｐゴシック" charset="0"/>
                <a:cs typeface="ＭＳ Ｐゴシック" charset="0"/>
              </a:rPr>
              <a:t>Ask the students: to imagine some effects that reducing the population by half may have had on society.  </a:t>
            </a:r>
          </a:p>
          <a:p>
            <a:endParaRPr lang="en-US" b="1">
              <a:latin typeface="Calibri" charset="0"/>
              <a:ea typeface="ＭＳ Ｐゴシック" charset="0"/>
              <a:cs typeface="ＭＳ Ｐゴシック" charset="0"/>
            </a:endParaRPr>
          </a:p>
          <a:p>
            <a:r>
              <a:rPr lang="en-US" b="1">
                <a:latin typeface="Calibri" charset="0"/>
                <a:ea typeface="ＭＳ Ｐゴシック" charset="0"/>
                <a:cs typeface="ＭＳ Ｐゴシック" charset="0"/>
              </a:rPr>
              <a:t>Ask the students: to imagine the population shrinking by 30-60%.  </a:t>
            </a:r>
            <a:r>
              <a:rPr lang="en-US">
                <a:latin typeface="Calibri" charset="0"/>
                <a:ea typeface="ＭＳ Ｐゴシック" charset="0"/>
                <a:cs typeface="ＭＳ Ｐゴシック" charset="0"/>
              </a:rPr>
              <a:t>You can illustrate this in the classroom by dividing the class into half. Half the population died when the black plague ravaged Europe in the 1300s.</a:t>
            </a:r>
          </a:p>
          <a:p>
            <a:pPr algn="just" eaLnBrk="1" hangingPunct="1">
              <a:spcBef>
                <a:spcPct val="0"/>
              </a:spcBef>
            </a:pPr>
            <a:endParaRPr lang="en-US">
              <a:latin typeface="Calibri" charset="0"/>
              <a:ea typeface="ＭＳ Ｐゴシック" charset="0"/>
              <a:cs typeface="ＭＳ Ｐゴシック"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44C11AE-A513-624B-B661-02C2B77CE031}" type="slidenum">
              <a:rPr lang="en-US" sz="1200">
                <a:latin typeface="Calibri" charset="0"/>
              </a:rPr>
              <a:pPr eaLnBrk="1" hangingPunct="1"/>
              <a:t>7</a:t>
            </a:fld>
            <a:endParaRPr lang="en-US" sz="120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spcBef>
                <a:spcPct val="0"/>
              </a:spcBef>
            </a:pPr>
            <a:endParaRPr lang="en-US">
              <a:latin typeface="Calibri" charset="0"/>
              <a:ea typeface="ＭＳ Ｐゴシック" charset="0"/>
            </a:endParaRPr>
          </a:p>
          <a:p>
            <a:pPr lvl="1" eaLnBrk="1" hangingPunct="1">
              <a:spcBef>
                <a:spcPct val="0"/>
              </a:spcBef>
            </a:pPr>
            <a:r>
              <a:rPr lang="en-US" b="1">
                <a:latin typeface="Calibri" charset="0"/>
                <a:ea typeface="ＭＳ Ｐゴシック" charset="0"/>
              </a:rPr>
              <a:t>Have the students guess what this outfit is for. They may think it looks like a costume for a cult or Halloween.</a:t>
            </a:r>
          </a:p>
          <a:p>
            <a:pPr lvl="1" eaLnBrk="1" hangingPunct="1">
              <a:spcBef>
                <a:spcPct val="0"/>
              </a:spcBef>
            </a:pPr>
            <a:endParaRPr lang="en-US">
              <a:latin typeface="Calibri" charset="0"/>
              <a:ea typeface="ＭＳ Ｐゴシック" charset="0"/>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CCAA08-252F-AB4C-9D01-61F5B80DE64F}"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1" eaLnBrk="1" hangingPunct="1">
              <a:spcBef>
                <a:spcPct val="0"/>
              </a:spcBef>
              <a:buFontTx/>
              <a:buChar char="•"/>
            </a:pPr>
            <a:endParaRPr lang="en-US">
              <a:latin typeface="Calibri" charset="0"/>
              <a:ea typeface="ＭＳ Ｐゴシック"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38652428" indent="-38186541"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65887" eaLnBrk="0" fontAlgn="base" hangingPunct="0">
              <a:spcBef>
                <a:spcPct val="0"/>
              </a:spcBef>
              <a:spcAft>
                <a:spcPct val="0"/>
              </a:spcAft>
              <a:defRPr sz="2400">
                <a:solidFill>
                  <a:schemeClr val="tx1"/>
                </a:solidFill>
                <a:latin typeface="Arial" charset="0"/>
                <a:ea typeface="ＭＳ Ｐゴシック" charset="0"/>
              </a:defRPr>
            </a:lvl6pPr>
            <a:lvl7pPr marL="931774" eaLnBrk="0" fontAlgn="base" hangingPunct="0">
              <a:spcBef>
                <a:spcPct val="0"/>
              </a:spcBef>
              <a:spcAft>
                <a:spcPct val="0"/>
              </a:spcAft>
              <a:defRPr sz="2400">
                <a:solidFill>
                  <a:schemeClr val="tx1"/>
                </a:solidFill>
                <a:latin typeface="Arial" charset="0"/>
                <a:ea typeface="ＭＳ Ｐゴシック" charset="0"/>
              </a:defRPr>
            </a:lvl7pPr>
            <a:lvl8pPr marL="1397660" eaLnBrk="0" fontAlgn="base" hangingPunct="0">
              <a:spcBef>
                <a:spcPct val="0"/>
              </a:spcBef>
              <a:spcAft>
                <a:spcPct val="0"/>
              </a:spcAft>
              <a:defRPr sz="2400">
                <a:solidFill>
                  <a:schemeClr val="tx1"/>
                </a:solidFill>
                <a:latin typeface="Arial" charset="0"/>
                <a:ea typeface="ＭＳ Ｐゴシック" charset="0"/>
              </a:defRPr>
            </a:lvl8pPr>
            <a:lvl9pPr marL="1863547"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ADB739-FD94-3744-9BC1-CF3E0EA7797E}" type="slidenum">
              <a:rPr lang="en-US" sz="1200">
                <a:latin typeface="Calibri" charset="0"/>
              </a:rPr>
              <a:pPr eaLnBrk="1" hangingPunct="1"/>
              <a:t>9</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4D95197-298A-BF44-9780-C6D90FC8918C}" type="datetimeFigureOut">
              <a:rPr lang="en-US" smtClean="0"/>
              <a:t>11/16/2016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85823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D95197-298A-BF44-9780-C6D90FC8918C}" type="datetimeFigureOut">
              <a:rPr lang="en-US" smtClean="0"/>
              <a:t>11/16/2016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2519547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D95197-298A-BF44-9780-C6D90FC8918C}" type="datetimeFigureOut">
              <a:rPr lang="en-US" smtClean="0"/>
              <a:t>11/16/2016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29950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4D95197-298A-BF44-9780-C6D90FC8918C}" type="datetimeFigureOut">
              <a:rPr lang="en-US" smtClean="0"/>
              <a:t>11/16/2016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4047221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4D95197-298A-BF44-9780-C6D90FC8918C}" type="datetimeFigureOut">
              <a:rPr lang="en-US" smtClean="0"/>
              <a:t>11/16/2016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36855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4D95197-298A-BF44-9780-C6D90FC8918C}" type="datetimeFigureOut">
              <a:rPr lang="en-US" smtClean="0"/>
              <a:t>11/16/2016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2145003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4D95197-298A-BF44-9780-C6D90FC8918C}" type="datetimeFigureOut">
              <a:rPr lang="en-US" smtClean="0"/>
              <a:t>11/16/2016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3561328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4D95197-298A-BF44-9780-C6D90FC8918C}" type="datetimeFigureOut">
              <a:rPr lang="en-US" smtClean="0"/>
              <a:t>11/16/2016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3829552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4D95197-298A-BF44-9780-C6D90FC8918C}" type="datetimeFigureOut">
              <a:rPr lang="en-US" smtClean="0"/>
              <a:t>11/16/2016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348579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4D95197-298A-BF44-9780-C6D90FC8918C}" type="datetimeFigureOut">
              <a:rPr lang="en-US" smtClean="0"/>
              <a:t>11/16/2016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335065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4D95197-298A-BF44-9780-C6D90FC8918C}" type="datetimeFigureOut">
              <a:rPr lang="en-US" smtClean="0"/>
              <a:t>11/16/2016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4EC1E5B-C0F0-BD4B-A211-234D7B6B8AF0}" type="slidenum">
              <a:rPr lang="en-US" smtClean="0"/>
              <a:t>‹#›</a:t>
            </a:fld>
            <a:endParaRPr lang="en-US"/>
          </a:p>
        </p:txBody>
      </p:sp>
    </p:spTree>
    <p:extLst>
      <p:ext uri="{BB962C8B-B14F-4D97-AF65-F5344CB8AC3E}">
        <p14:creationId xmlns:p14="http://schemas.microsoft.com/office/powerpoint/2010/main" val="31711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14D95197-298A-BF44-9780-C6D90FC8918C}" type="datetimeFigureOut">
              <a:rPr lang="en-US" smtClean="0"/>
              <a:t>11/16/2016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ea typeface="ＭＳ Ｐゴシック" charset="-128"/>
                <a:cs typeface="ＭＳ Ｐゴシック" charset="-128"/>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14EC1E5B-C0F0-BD4B-A211-234D7B6B8AF0}" type="slidenum">
              <a:rPr lang="en-US" smtClean="0"/>
              <a:t>‹#›</a:t>
            </a:fld>
            <a:endParaRPr lang="en-US"/>
          </a:p>
        </p:txBody>
      </p:sp>
      <p:sp>
        <p:nvSpPr>
          <p:cNvPr id="7" name="Rectangle 6"/>
          <p:cNvSpPr/>
          <p:nvPr/>
        </p:nvSpPr>
        <p:spPr>
          <a:xfrm>
            <a:off x="0" y="6477000"/>
            <a:ext cx="9144000" cy="381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3600" b="1" kern="1200">
          <a:solidFill>
            <a:schemeClr val="tx1"/>
          </a:solidFill>
          <a:latin typeface="Gill Sans"/>
          <a:ea typeface="ＭＳ Ｐゴシック" pitchFamily="-110" charset="-128"/>
          <a:cs typeface="Gill Sans"/>
        </a:defRPr>
      </a:lvl1pPr>
      <a:lvl2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2pPr>
      <a:lvl3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3pPr>
      <a:lvl4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4pPr>
      <a:lvl5pPr algn="ctr" defTabSz="457200" rtl="0" eaLnBrk="1" fontAlgn="base" hangingPunct="1">
        <a:spcBef>
          <a:spcPct val="0"/>
        </a:spcBef>
        <a:spcAft>
          <a:spcPct val="0"/>
        </a:spcAft>
        <a:defRPr sz="3600" b="1">
          <a:solidFill>
            <a:schemeClr val="tx1"/>
          </a:solidFill>
          <a:latin typeface="Gill Sans" charset="0"/>
          <a:ea typeface="ＭＳ Ｐゴシック" pitchFamily="-110" charset="-128"/>
          <a:cs typeface="ＭＳ Ｐゴシック" pitchFamily="-110" charset="-128"/>
        </a:defRPr>
      </a:lvl5pPr>
      <a:lvl6pPr marL="4572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defTabSz="457200"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16"/>
          <p:cNvGrpSpPr>
            <a:grpSpLocks/>
          </p:cNvGrpSpPr>
          <p:nvPr/>
        </p:nvGrpSpPr>
        <p:grpSpPr bwMode="auto">
          <a:xfrm>
            <a:off x="0" y="17464"/>
            <a:ext cx="9144000" cy="5387180"/>
            <a:chOff x="0" y="17463"/>
            <a:chExt cx="9144000" cy="5387180"/>
          </a:xfrm>
        </p:grpSpPr>
        <p:sp>
          <p:nvSpPr>
            <p:cNvPr id="15363" name="TextBox 15"/>
            <p:cNvSpPr txBox="1">
              <a:spLocks noChangeArrowheads="1"/>
            </p:cNvSpPr>
            <p:nvPr/>
          </p:nvSpPr>
          <p:spPr bwMode="auto">
            <a:xfrm>
              <a:off x="0" y="174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grpSp>
          <p:nvGrpSpPr>
            <p:cNvPr id="15364" name="Group 16"/>
            <p:cNvGrpSpPr>
              <a:grpSpLocks/>
            </p:cNvGrpSpPr>
            <p:nvPr/>
          </p:nvGrpSpPr>
          <p:grpSpPr bwMode="auto">
            <a:xfrm>
              <a:off x="293688" y="1453356"/>
              <a:ext cx="7939087" cy="3951287"/>
              <a:chOff x="-30337" y="1677794"/>
              <a:chExt cx="7939261" cy="3951480"/>
            </a:xfrm>
          </p:grpSpPr>
          <p:pic>
            <p:nvPicPr>
              <p:cNvPr id="15366" name="Picture 19" descr="images-1.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1026" y="2709366"/>
                <a:ext cx="2089033" cy="169322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5367" name="Picture 20" descr="cholera-bacteri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3950" y="1677794"/>
                <a:ext cx="1758950" cy="1342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images.jpe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27120" y="3889374"/>
                <a:ext cx="263853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images-2.jpe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33949" y="2878782"/>
                <a:ext cx="2974975" cy="217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1" descr="images.jpe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22213" y="2372816"/>
                <a:ext cx="1716237" cy="205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5" descr="images-4.jpe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337" y="4171950"/>
                <a:ext cx="2424512" cy="140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5" name="TextBox 14"/>
            <p:cNvSpPr txBox="1">
              <a:spLocks noChangeArrowheads="1"/>
            </p:cNvSpPr>
            <p:nvPr/>
          </p:nvSpPr>
          <p:spPr bwMode="auto">
            <a:xfrm>
              <a:off x="6351" y="17463"/>
              <a:ext cx="574675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3600" b="1" dirty="0">
                  <a:latin typeface="Gill Sans" charset="0"/>
                  <a:cs typeface="Gill Sans" charset="0"/>
                </a:rPr>
                <a:t>Infectious Diseases</a:t>
              </a:r>
            </a:p>
            <a:p>
              <a:pPr marL="0" lvl="1" eaLnBrk="1" hangingPunct="1"/>
              <a:r>
                <a:rPr lang="en-US" sz="3600" b="1" smtClean="0">
                  <a:latin typeface="Gill Sans" charset="0"/>
                  <a:cs typeface="Gill Sans" charset="0"/>
                </a:rPr>
                <a:t>Lesson 1.2</a:t>
              </a:r>
              <a:endParaRPr lang="en-US" sz="3600" b="1" dirty="0">
                <a:latin typeface="Gill Sans" charset="0"/>
                <a:cs typeface="Gill Sans" charset="0"/>
              </a:endParaRPr>
            </a:p>
            <a:p>
              <a:pPr marL="0" lvl="1" eaLnBrk="1" hangingPunct="1"/>
              <a:endParaRPr lang="en-US" sz="3600" b="1" dirty="0">
                <a:latin typeface="Calibri" charset="0"/>
              </a:endParaRPr>
            </a:p>
            <a:p>
              <a:pPr marL="0" lvl="1" algn="ctr" eaLnBrk="1" hangingPunct="1"/>
              <a:endParaRPr lang="en-US" sz="3600" b="1" dirty="0">
                <a:latin typeface="Calibri" charset="0"/>
              </a:endParaRPr>
            </a:p>
            <a:p>
              <a:pPr marL="0" lvl="1" algn="ctr" eaLnBrk="1" hangingPunct="1"/>
              <a:endParaRPr lang="en-US" sz="3000" b="1" dirty="0">
                <a:latin typeface="Calibri" charset="0"/>
              </a:endParaRPr>
            </a:p>
            <a:p>
              <a:pPr algn="ctr" eaLnBrk="1" hangingPunct="1"/>
              <a:endParaRPr lang="en-US" sz="3000" dirty="0">
                <a:latin typeface="Calibri" charset="0"/>
              </a:endParaRPr>
            </a:p>
          </p:txBody>
        </p:sp>
      </p:grpSp>
    </p:spTree>
    <p:extLst>
      <p:ext uri="{BB962C8B-B14F-4D97-AF65-F5344CB8AC3E}">
        <p14:creationId xmlns:p14="http://schemas.microsoft.com/office/powerpoint/2010/main" val="2243742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610600" cy="1143000"/>
          </a:xfrm>
        </p:spPr>
        <p:txBody>
          <a:bodyPr>
            <a:noAutofit/>
          </a:bodyPr>
          <a:lstStyle/>
          <a:p>
            <a:pPr algn="l" eaLnBrk="1" hangingPunct="1"/>
            <a:r>
              <a:rPr lang="en-US" dirty="0">
                <a:effectLst>
                  <a:outerShdw blurRad="38100" dist="38100" dir="2700000" algn="tl">
                    <a:srgbClr val="DDDDDD"/>
                  </a:outerShdw>
                </a:effectLst>
                <a:latin typeface="Gill Sans" charset="0"/>
                <a:ea typeface="ＭＳ Ｐゴシック" charset="0"/>
                <a:cs typeface="Arial" charset="0"/>
              </a:rPr>
              <a:t>Plagues as bioterrorism</a:t>
            </a:r>
            <a:br>
              <a:rPr lang="en-US" dirty="0">
                <a:effectLst>
                  <a:outerShdw blurRad="38100" dist="38100" dir="2700000" algn="tl">
                    <a:srgbClr val="DDDDDD"/>
                  </a:outerShdw>
                </a:effectLst>
                <a:latin typeface="Gill Sans" charset="0"/>
                <a:ea typeface="ＭＳ Ｐゴシック" charset="0"/>
                <a:cs typeface="Arial" charset="0"/>
              </a:rPr>
            </a:br>
            <a:endParaRPr lang="en-US" dirty="0">
              <a:latin typeface="Gill Sans" charset="0"/>
              <a:ea typeface="ＭＳ Ｐゴシック" charset="0"/>
              <a:cs typeface="Arial" charset="0"/>
            </a:endParaRPr>
          </a:p>
        </p:txBody>
      </p:sp>
      <p:sp>
        <p:nvSpPr>
          <p:cNvPr id="30723" name="Rectangle 5"/>
          <p:cNvSpPr>
            <a:spLocks noChangeArrowheads="1"/>
          </p:cNvSpPr>
          <p:nvPr/>
        </p:nvSpPr>
        <p:spPr bwMode="auto">
          <a:xfrm>
            <a:off x="412749" y="4224338"/>
            <a:ext cx="7816851"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ja-JP" altLang="en-US" sz="1600">
                <a:latin typeface="Lucida Calligraphy" charset="0"/>
                <a:cs typeface="Lucida Calligraphy" charset="0"/>
              </a:rPr>
              <a:t>“</a:t>
            </a:r>
            <a:r>
              <a:rPr lang="en-US" sz="1600">
                <a:latin typeface="Lucida Calligraphy" charset="0"/>
                <a:cs typeface="Lucida Calligraphy" charset="0"/>
              </a:rPr>
              <a:t>P.S. I will try to inocculate the Indians by means of Blankets that may fall in their hands, taking care however not to get the disease myself. As it is pity to oppose good men against them, I wish we could make use of the Spaniard's Method, and hunt them with English Dogs. Supported by Rangers, and some Light Horse, who would I think effectively extirpate or remove that Vermine.</a:t>
            </a:r>
            <a:r>
              <a:rPr lang="ja-JP" altLang="en-US" sz="1600">
                <a:latin typeface="Lucida Calligraphy" charset="0"/>
                <a:cs typeface="Lucida Calligraphy" charset="0"/>
              </a:rPr>
              <a:t>”</a:t>
            </a:r>
            <a:r>
              <a:rPr lang="en-US" sz="1600">
                <a:latin typeface="Lucida Calligraphy" charset="0"/>
                <a:cs typeface="Lucida Calligraphy" charset="0"/>
              </a:rPr>
              <a:t> </a:t>
            </a:r>
          </a:p>
          <a:p>
            <a:endParaRPr lang="en-US" sz="1400" b="1">
              <a:latin typeface="Lucida Calligraphy" charset="0"/>
              <a:cs typeface="Lucida Calligraphy" charset="0"/>
            </a:endParaRPr>
          </a:p>
          <a:p>
            <a:r>
              <a:rPr lang="en-US" sz="1400" b="1">
                <a:latin typeface="Lucida Calligraphy" charset="0"/>
                <a:cs typeface="Lucida Calligraphy" charset="0"/>
              </a:rPr>
              <a:t>(Colonel Henry Boquet, letter to Lord Jeffrey Amherst, Commander of British Forces July 13</a:t>
            </a:r>
            <a:r>
              <a:rPr lang="en-US" sz="1400" b="1" baseline="30000">
                <a:latin typeface="Lucida Calligraphy" charset="0"/>
                <a:cs typeface="Lucida Calligraphy" charset="0"/>
              </a:rPr>
              <a:t>th</a:t>
            </a:r>
            <a:r>
              <a:rPr lang="en-US" sz="1400" b="1">
                <a:latin typeface="Lucida Calligraphy" charset="0"/>
                <a:cs typeface="Lucida Calligraphy" charset="0"/>
              </a:rPr>
              <a:t> 1763)</a:t>
            </a:r>
          </a:p>
        </p:txBody>
      </p:sp>
      <p:pic>
        <p:nvPicPr>
          <p:cNvPr id="3072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749" y="1070694"/>
            <a:ext cx="3032127" cy="240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97301" y="1070693"/>
            <a:ext cx="4494669" cy="295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696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IV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591" y="1840967"/>
            <a:ext cx="8087772" cy="438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itle 1"/>
          <p:cNvSpPr>
            <a:spLocks noGrp="1"/>
          </p:cNvSpPr>
          <p:nvPr>
            <p:ph type="title"/>
          </p:nvPr>
        </p:nvSpPr>
        <p:spPr>
          <a:xfrm>
            <a:off x="457200" y="274320"/>
            <a:ext cx="8494713" cy="1306809"/>
          </a:xfrm>
        </p:spPr>
        <p:txBody>
          <a:bodyPr/>
          <a:lstStyle/>
          <a:p>
            <a:pPr algn="l" eaLnBrk="1" hangingPunct="1"/>
            <a:r>
              <a:rPr lang="en-US" dirty="0">
                <a:latin typeface="Gill Sans" charset="0"/>
                <a:ea typeface="ＭＳ Ｐゴシック" charset="0"/>
                <a:cs typeface="Arial" charset="0"/>
              </a:rPr>
              <a:t>HIV in </a:t>
            </a:r>
            <a:r>
              <a:rPr lang="en-US" dirty="0" smtClean="0">
                <a:latin typeface="Gill Sans" charset="0"/>
                <a:ea typeface="ＭＳ Ｐゴシック" charset="0"/>
                <a:cs typeface="Arial" charset="0"/>
              </a:rPr>
              <a:t>2013 </a:t>
            </a:r>
            <a:r>
              <a:rPr lang="en-US" dirty="0">
                <a:latin typeface="Gill Sans" charset="0"/>
                <a:ea typeface="ＭＳ Ｐゴシック" charset="0"/>
                <a:cs typeface="Arial" charset="0"/>
              </a:rPr>
              <a:t>– </a:t>
            </a:r>
            <a:r>
              <a:rPr lang="en-US" dirty="0" smtClean="0">
                <a:latin typeface="Gill Sans" charset="0"/>
                <a:ea typeface="ＭＳ Ｐゴシック" charset="0"/>
                <a:cs typeface="Arial" charset="0"/>
              </a:rPr>
              <a:t>What are the effects of this </a:t>
            </a:r>
            <a:r>
              <a:rPr lang="en-US" dirty="0">
                <a:latin typeface="Gill Sans" charset="0"/>
                <a:ea typeface="ＭＳ Ｐゴシック" charset="0"/>
                <a:cs typeface="Arial" charset="0"/>
              </a:rPr>
              <a:t>pandemic</a:t>
            </a:r>
            <a:r>
              <a:rPr lang="en-US" dirty="0" smtClean="0">
                <a:latin typeface="Gill Sans" charset="0"/>
                <a:ea typeface="ＭＳ Ｐゴシック" charset="0"/>
                <a:cs typeface="Arial" charset="0"/>
              </a:rPr>
              <a:t>? </a:t>
            </a:r>
            <a:endParaRPr lang="en-US" dirty="0">
              <a:solidFill>
                <a:srgbClr val="FF0000"/>
              </a:solidFill>
              <a:latin typeface="Gill Sans" charset="0"/>
              <a:ea typeface="ＭＳ Ｐゴシック" charset="0"/>
              <a:cs typeface="Arial" charset="0"/>
            </a:endParaRPr>
          </a:p>
        </p:txBody>
      </p:sp>
      <p:pic>
        <p:nvPicPr>
          <p:cNvPr id="2" name="Picture 1"/>
          <p:cNvPicPr>
            <a:picLocks noChangeAspect="1"/>
          </p:cNvPicPr>
          <p:nvPr/>
        </p:nvPicPr>
        <p:blipFill>
          <a:blip r:embed="rId4"/>
          <a:stretch>
            <a:fillRect/>
          </a:stretch>
        </p:blipFill>
        <p:spPr>
          <a:xfrm>
            <a:off x="195399" y="1797142"/>
            <a:ext cx="8948603" cy="4123053"/>
          </a:xfrm>
          <a:prstGeom prst="rect">
            <a:avLst/>
          </a:prstGeom>
        </p:spPr>
      </p:pic>
    </p:spTree>
    <p:extLst>
      <p:ext uri="{BB962C8B-B14F-4D97-AF65-F5344CB8AC3E}">
        <p14:creationId xmlns:p14="http://schemas.microsoft.com/office/powerpoint/2010/main" val="13824169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0"/>
          <p:cNvSpPr txBox="1">
            <a:spLocks noChangeArrowheads="1"/>
          </p:cNvSpPr>
          <p:nvPr/>
        </p:nvSpPr>
        <p:spPr bwMode="auto">
          <a:xfrm>
            <a:off x="0" y="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800"/>
          </a:p>
        </p:txBody>
      </p:sp>
      <p:sp>
        <p:nvSpPr>
          <p:cNvPr id="34819" name="Title 1"/>
          <p:cNvSpPr>
            <a:spLocks noGrp="1"/>
          </p:cNvSpPr>
          <p:nvPr>
            <p:ph type="title"/>
          </p:nvPr>
        </p:nvSpPr>
        <p:spPr>
          <a:xfrm>
            <a:off x="457200" y="274320"/>
            <a:ext cx="8229600" cy="1143000"/>
          </a:xfrm>
        </p:spPr>
        <p:txBody>
          <a:bodyPr/>
          <a:lstStyle/>
          <a:p>
            <a:pPr eaLnBrk="1" hangingPunct="1"/>
            <a:r>
              <a:rPr lang="en-US" dirty="0">
                <a:latin typeface="Gill Sans" charset="0"/>
                <a:ea typeface="ＭＳ Ｐゴシック" charset="0"/>
                <a:cs typeface="ＭＳ Ｐゴシック" charset="0"/>
              </a:rPr>
              <a:t>Homework</a:t>
            </a:r>
          </a:p>
        </p:txBody>
      </p:sp>
      <p:sp>
        <p:nvSpPr>
          <p:cNvPr id="34820" name="Content Placeholder 2"/>
          <p:cNvSpPr>
            <a:spLocks noGrp="1"/>
          </p:cNvSpPr>
          <p:nvPr>
            <p:ph idx="1"/>
          </p:nvPr>
        </p:nvSpPr>
        <p:spPr>
          <a:xfrm>
            <a:off x="457200" y="2592389"/>
            <a:ext cx="8229600" cy="1889125"/>
          </a:xfrm>
        </p:spPr>
        <p:txBody>
          <a:bodyPr/>
          <a:lstStyle/>
          <a:p>
            <a:pPr eaLnBrk="1" hangingPunct="1">
              <a:lnSpc>
                <a:spcPct val="90000"/>
              </a:lnSpc>
            </a:pPr>
            <a:r>
              <a:rPr lang="en-US" sz="2800" b="1" dirty="0">
                <a:latin typeface="Calibri" charset="0"/>
                <a:ea typeface="ＭＳ Ｐゴシック" charset="0"/>
                <a:cs typeface="ＭＳ Ｐゴシック" charset="0"/>
              </a:rPr>
              <a:t>List 4-5 behaviors </a:t>
            </a:r>
            <a:r>
              <a:rPr lang="en-US" sz="2800" b="1" dirty="0" smtClean="0">
                <a:latin typeface="Calibri" charset="0"/>
                <a:ea typeface="ＭＳ Ｐゴシック" charset="0"/>
                <a:cs typeface="ＭＳ Ｐゴシック" charset="0"/>
              </a:rPr>
              <a:t>we use to avoid transmission of infectious diseases, </a:t>
            </a:r>
            <a:r>
              <a:rPr lang="en-US" sz="2800" b="1" dirty="0">
                <a:latin typeface="Calibri" charset="0"/>
                <a:ea typeface="ＭＳ Ｐゴシック" charset="0"/>
                <a:cs typeface="ＭＳ Ｐゴシック" charset="0"/>
              </a:rPr>
              <a:t>and explain what they </a:t>
            </a:r>
            <a:r>
              <a:rPr lang="en-US" sz="2800" b="1" dirty="0" smtClean="0">
                <a:latin typeface="Calibri" charset="0"/>
                <a:ea typeface="ＭＳ Ｐゴシック" charset="0"/>
                <a:cs typeface="ＭＳ Ｐゴシック" charset="0"/>
              </a:rPr>
              <a:t>might prevent.</a:t>
            </a:r>
            <a:endParaRPr lang="en-US" sz="2800" b="1" dirty="0">
              <a:latin typeface="Calibri" charset="0"/>
              <a:ea typeface="ＭＳ Ｐゴシック" charset="0"/>
              <a:cs typeface="ＭＳ Ｐゴシック" charset="0"/>
            </a:endParaRPr>
          </a:p>
          <a:p>
            <a:pPr eaLnBrk="1" hangingPunct="1">
              <a:lnSpc>
                <a:spcPct val="90000"/>
              </a:lnSpc>
            </a:pPr>
            <a:endParaRPr lang="en-US" b="1" dirty="0">
              <a:latin typeface="Calibri" charset="0"/>
              <a:ea typeface="ＭＳ Ｐゴシック" charset="0"/>
              <a:cs typeface="ＭＳ Ｐゴシック" charset="0"/>
            </a:endParaRPr>
          </a:p>
          <a:p>
            <a:pPr eaLnBrk="1" hangingPunct="1">
              <a:lnSpc>
                <a:spcPct val="90000"/>
              </a:lnSpc>
            </a:pPr>
            <a:endParaRPr lang="en-US" b="1"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64073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lstStyle/>
          <a:p>
            <a:r>
              <a:rPr lang="en-US" dirty="0" smtClean="0"/>
              <a:t/>
            </a:r>
            <a:br>
              <a:rPr lang="en-US" dirty="0" smtClean="0"/>
            </a:br>
            <a:r>
              <a:rPr lang="en-US" dirty="0" smtClean="0"/>
              <a:t>Lesson Objectives</a:t>
            </a:r>
            <a:r>
              <a:rPr lang="en-US" dirty="0"/>
              <a:t>:</a:t>
            </a:r>
            <a:br>
              <a:rPr lang="en-US" dirty="0"/>
            </a:br>
            <a:endParaRPr lang="en-US" b="0" dirty="0"/>
          </a:p>
        </p:txBody>
      </p:sp>
      <p:sp>
        <p:nvSpPr>
          <p:cNvPr id="3" name="Content Placeholder 2"/>
          <p:cNvSpPr>
            <a:spLocks noGrp="1"/>
          </p:cNvSpPr>
          <p:nvPr>
            <p:ph idx="1"/>
          </p:nvPr>
        </p:nvSpPr>
        <p:spPr>
          <a:xfrm>
            <a:off x="457200" y="1417320"/>
            <a:ext cx="8229600" cy="5067300"/>
          </a:xfrm>
        </p:spPr>
        <p:txBody>
          <a:bodyPr/>
          <a:lstStyle/>
          <a:p>
            <a:pPr>
              <a:buFont typeface="Arial"/>
              <a:buNone/>
            </a:pPr>
            <a:r>
              <a:rPr lang="en-US" sz="2400" b="1" dirty="0" smtClean="0"/>
              <a:t>After finishing today’s lesson, you will be able to</a:t>
            </a:r>
            <a:r>
              <a:rPr lang="en-US" sz="2400" b="1" i="1" dirty="0" smtClean="0"/>
              <a:t>:</a:t>
            </a:r>
          </a:p>
          <a:p>
            <a:pPr>
              <a:buFont typeface="Arial"/>
              <a:buNone/>
            </a:pPr>
            <a:endParaRPr lang="en-US" sz="2000" b="1" u="sng" dirty="0" smtClean="0"/>
          </a:p>
          <a:p>
            <a:pPr>
              <a:buFont typeface="Arial"/>
              <a:buChar char="•"/>
              <a:defRPr/>
            </a:pPr>
            <a:r>
              <a:rPr lang="en-US" sz="2400" b="1" dirty="0" smtClean="0"/>
              <a:t>list </a:t>
            </a:r>
            <a:r>
              <a:rPr lang="en-US" sz="2400" b="1" dirty="0"/>
              <a:t>a number of globally significant infectious diseases and be able to explain how they impact mortality</a:t>
            </a:r>
            <a:r>
              <a:rPr lang="en-US" sz="2400" b="1" dirty="0" smtClean="0"/>
              <a:t>.</a:t>
            </a:r>
          </a:p>
          <a:p>
            <a:pPr marL="0" indent="0">
              <a:buNone/>
              <a:defRPr/>
            </a:pPr>
            <a:endParaRPr lang="en-US" sz="2400" b="1" dirty="0"/>
          </a:p>
          <a:p>
            <a:pPr>
              <a:buFont typeface="Arial"/>
              <a:buChar char="•"/>
              <a:defRPr/>
            </a:pPr>
            <a:r>
              <a:rPr lang="en-US" sz="2400" b="1" dirty="0" smtClean="0"/>
              <a:t>explain </a:t>
            </a:r>
            <a:r>
              <a:rPr lang="en-US" sz="2400" b="1" dirty="0"/>
              <a:t>the societal effects of infectious diseases</a:t>
            </a:r>
            <a:r>
              <a:rPr lang="en-US" sz="2400" b="1" dirty="0" smtClean="0"/>
              <a:t>.</a:t>
            </a:r>
          </a:p>
          <a:p>
            <a:pPr marL="0" indent="0">
              <a:buNone/>
              <a:defRPr/>
            </a:pPr>
            <a:endParaRPr lang="en-US" sz="2400" b="1" dirty="0"/>
          </a:p>
          <a:p>
            <a:pPr>
              <a:buFont typeface="Arial"/>
              <a:buChar char="•"/>
              <a:defRPr/>
            </a:pPr>
            <a:r>
              <a:rPr lang="en-US" sz="2400" b="1" dirty="0" smtClean="0"/>
              <a:t>apply what you have learned today to explain the consequences of the HIV</a:t>
            </a:r>
            <a:r>
              <a:rPr lang="en-US" sz="2400" b="1" dirty="0"/>
              <a:t> </a:t>
            </a:r>
            <a:r>
              <a:rPr lang="en-US" sz="2400" b="1" dirty="0" smtClean="0"/>
              <a:t>epidemic </a:t>
            </a:r>
            <a:r>
              <a:rPr lang="en-US" sz="2400" b="1" dirty="0"/>
              <a:t>i</a:t>
            </a:r>
            <a:r>
              <a:rPr lang="en-US" sz="2400" b="1" dirty="0" smtClean="0"/>
              <a:t>n Africa.</a:t>
            </a:r>
            <a:endParaRPr lang="en-US" sz="2400" b="1" dirty="0"/>
          </a:p>
        </p:txBody>
      </p:sp>
    </p:spTree>
    <p:extLst>
      <p:ext uri="{BB962C8B-B14F-4D97-AF65-F5344CB8AC3E}">
        <p14:creationId xmlns:p14="http://schemas.microsoft.com/office/powerpoint/2010/main" val="4217452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a:spLocks noGrp="1"/>
          </p:cNvSpPr>
          <p:nvPr>
            <p:ph type="title"/>
          </p:nvPr>
        </p:nvSpPr>
        <p:spPr>
          <a:xfrm>
            <a:off x="457200" y="456686"/>
            <a:ext cx="8229600" cy="1143000"/>
          </a:xfrm>
        </p:spPr>
        <p:txBody>
          <a:bodyPr anchor="t"/>
          <a:lstStyle/>
          <a:p>
            <a:pPr eaLnBrk="1" hangingPunct="1"/>
            <a:r>
              <a:rPr lang="en-US" dirty="0" smtClean="0">
                <a:latin typeface="Gill Sans" charset="0"/>
                <a:ea typeface="ＭＳ Ｐゴシック" charset="0"/>
                <a:cs typeface="ＭＳ Ｐゴシック" charset="0"/>
              </a:rPr>
              <a:t>Do Now</a:t>
            </a:r>
            <a:endParaRPr lang="en-US" dirty="0">
              <a:latin typeface="Gill Sans" charset="0"/>
              <a:ea typeface="ＭＳ Ｐゴシック" charset="0"/>
              <a:cs typeface="ＭＳ Ｐゴシック" charset="0"/>
            </a:endParaRPr>
          </a:p>
        </p:txBody>
      </p:sp>
      <p:sp>
        <p:nvSpPr>
          <p:cNvPr id="16386" name="Content Placeholder 2"/>
          <p:cNvSpPr>
            <a:spLocks noGrp="1"/>
          </p:cNvSpPr>
          <p:nvPr>
            <p:ph idx="1"/>
          </p:nvPr>
        </p:nvSpPr>
        <p:spPr/>
        <p:txBody>
          <a:bodyPr/>
          <a:lstStyle/>
          <a:p>
            <a:pPr eaLnBrk="1" hangingPunct="1"/>
            <a:r>
              <a:rPr lang="en-US" sz="2800" b="1" dirty="0">
                <a:latin typeface="Calibri" charset="0"/>
                <a:ea typeface="ＭＳ Ｐゴシック" charset="0"/>
                <a:cs typeface="Gill Sans" charset="0"/>
              </a:rPr>
              <a:t>Use your homework to discuss the following with a partner:</a:t>
            </a:r>
          </a:p>
          <a:p>
            <a:pPr eaLnBrk="1" hangingPunct="1">
              <a:buFont typeface="Arial" charset="0"/>
              <a:buNone/>
            </a:pPr>
            <a:endParaRPr lang="en-US" sz="2300" b="1" dirty="0">
              <a:latin typeface="Calibri" charset="0"/>
              <a:ea typeface="ＭＳ Ｐゴシック" charset="0"/>
              <a:cs typeface="Gill Sans" charset="0"/>
            </a:endParaRPr>
          </a:p>
          <a:p>
            <a:pPr lvl="1" eaLnBrk="1" hangingPunct="1"/>
            <a:r>
              <a:rPr lang="en-US" sz="2400" b="1" dirty="0">
                <a:latin typeface="Calibri" charset="0"/>
                <a:ea typeface="ＭＳ Ｐゴシック" charset="0"/>
                <a:cs typeface="Gill Sans" charset="0"/>
              </a:rPr>
              <a:t>What diseases did you choose? Are they caused by a virus, a bacteria or a parasite? </a:t>
            </a:r>
          </a:p>
          <a:p>
            <a:pPr lvl="1" eaLnBrk="1" hangingPunct="1"/>
            <a:endParaRPr lang="en-US" sz="2400" b="1" dirty="0">
              <a:latin typeface="Calibri" charset="0"/>
              <a:ea typeface="ＭＳ Ｐゴシック" charset="0"/>
              <a:cs typeface="Gill Sans" charset="0"/>
            </a:endParaRPr>
          </a:p>
          <a:p>
            <a:pPr lvl="1" eaLnBrk="1" hangingPunct="1"/>
            <a:r>
              <a:rPr lang="en-US" sz="2400" b="1" dirty="0">
                <a:latin typeface="Calibri" charset="0"/>
                <a:ea typeface="ＭＳ Ｐゴシック" charset="0"/>
                <a:cs typeface="Gill Sans" charset="0"/>
              </a:rPr>
              <a:t>What source did you use to determine that they are globally significant</a:t>
            </a:r>
            <a:r>
              <a:rPr lang="en-US" sz="2400" b="1" dirty="0" smtClean="0">
                <a:latin typeface="Calibri" charset="0"/>
                <a:ea typeface="ＭＳ Ｐゴシック" charset="0"/>
                <a:cs typeface="Gill Sans" charset="0"/>
              </a:rPr>
              <a:t>? </a:t>
            </a:r>
            <a:endParaRPr lang="en-US" sz="2400" b="1" dirty="0">
              <a:solidFill>
                <a:srgbClr val="FF0000"/>
              </a:solidFill>
              <a:latin typeface="Calibri" charset="0"/>
              <a:ea typeface="ＭＳ Ｐゴシック" charset="0"/>
              <a:cs typeface="Gill Sans" charset="0"/>
            </a:endParaRPr>
          </a:p>
        </p:txBody>
      </p:sp>
    </p:spTree>
    <p:extLst>
      <p:ext uri="{BB962C8B-B14F-4D97-AF65-F5344CB8AC3E}">
        <p14:creationId xmlns:p14="http://schemas.microsoft.com/office/powerpoint/2010/main" val="1894202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pPr eaLnBrk="1" hangingPunct="1"/>
            <a:r>
              <a:rPr lang="en-US" dirty="0" smtClean="0">
                <a:latin typeface="Gill Sans" charset="0"/>
                <a:ea typeface="ＭＳ Ｐゴシック" charset="0"/>
                <a:cs typeface="ＭＳ Ｐゴシック" charset="0"/>
              </a:rPr>
              <a:t>Activity</a:t>
            </a:r>
            <a:r>
              <a:rPr lang="en-US" dirty="0">
                <a:latin typeface="Gill Sans" charset="0"/>
                <a:ea typeface="ＭＳ Ｐゴシック" charset="0"/>
                <a:cs typeface="ＭＳ Ｐゴシック" charset="0"/>
              </a:rPr>
              <a:t/>
            </a:r>
            <a:br>
              <a:rPr lang="en-US" dirty="0">
                <a:latin typeface="Gill Sans" charset="0"/>
                <a:ea typeface="ＭＳ Ｐゴシック" charset="0"/>
                <a:cs typeface="ＭＳ Ｐゴシック" charset="0"/>
              </a:rPr>
            </a:br>
            <a:endParaRPr lang="en-US" dirty="0">
              <a:latin typeface="Gill Sans" charset="0"/>
              <a:ea typeface="ＭＳ Ｐゴシック" charset="0"/>
              <a:cs typeface="ＭＳ Ｐゴシック" charset="0"/>
            </a:endParaRPr>
          </a:p>
        </p:txBody>
      </p:sp>
      <p:sp>
        <p:nvSpPr>
          <p:cNvPr id="18435" name="Content Placeholder 2"/>
          <p:cNvSpPr>
            <a:spLocks noGrp="1"/>
          </p:cNvSpPr>
          <p:nvPr>
            <p:ph idx="1"/>
          </p:nvPr>
        </p:nvSpPr>
        <p:spPr>
          <a:xfrm>
            <a:off x="457200" y="1185334"/>
            <a:ext cx="8229600" cy="4758268"/>
          </a:xfrm>
        </p:spPr>
        <p:txBody>
          <a:bodyPr/>
          <a:lstStyle/>
          <a:p>
            <a:pPr marL="0" indent="0" eaLnBrk="1" hangingPunct="1">
              <a:buNone/>
            </a:pPr>
            <a:r>
              <a:rPr lang="en-US" sz="2800" b="1" dirty="0">
                <a:latin typeface="Calibri" charset="0"/>
                <a:ea typeface="ＭＳ Ｐゴシック" charset="0"/>
                <a:cs typeface="Gill Sans" charset="0"/>
              </a:rPr>
              <a:t>The world population is </a:t>
            </a:r>
            <a:r>
              <a:rPr lang="en-US" sz="2800" b="1" dirty="0" smtClean="0">
                <a:latin typeface="Calibri" charset="0"/>
                <a:ea typeface="ＭＳ Ｐゴシック" charset="0"/>
                <a:cs typeface="Gill Sans" charset="0"/>
              </a:rPr>
              <a:t>approximately 7 </a:t>
            </a:r>
            <a:r>
              <a:rPr lang="en-US" sz="2800" b="1" u="sng" dirty="0">
                <a:latin typeface="Calibri" charset="0"/>
                <a:ea typeface="ＭＳ Ｐゴシック" charset="0"/>
                <a:cs typeface="Gill Sans" charset="0"/>
              </a:rPr>
              <a:t>billion</a:t>
            </a:r>
            <a:r>
              <a:rPr lang="en-US" sz="2800" b="1" dirty="0">
                <a:latin typeface="Calibri" charset="0"/>
                <a:ea typeface="ＭＳ Ｐゴシック" charset="0"/>
                <a:cs typeface="Gill Sans" charset="0"/>
              </a:rPr>
              <a:t> </a:t>
            </a:r>
            <a:r>
              <a:rPr lang="en-US" sz="2800" b="1" dirty="0" smtClean="0">
                <a:latin typeface="Calibri" charset="0"/>
                <a:ea typeface="ＭＳ Ｐゴシック" charset="0"/>
                <a:cs typeface="Gill Sans" charset="0"/>
              </a:rPr>
              <a:t>peopl</a:t>
            </a:r>
            <a:r>
              <a:rPr lang="en-US" sz="2800" b="1" dirty="0">
                <a:latin typeface="Calibri" charset="0"/>
                <a:ea typeface="ＭＳ Ｐゴシック" charset="0"/>
                <a:cs typeface="Gill Sans" charset="0"/>
              </a:rPr>
              <a:t>e</a:t>
            </a:r>
            <a:r>
              <a:rPr lang="en-US" sz="2800" b="1" dirty="0" smtClean="0">
                <a:latin typeface="Calibri" charset="0"/>
                <a:ea typeface="ＭＳ Ｐゴシック" charset="0"/>
                <a:cs typeface="Gill Sans" charset="0"/>
              </a:rPr>
              <a:t>.</a:t>
            </a:r>
            <a:endParaRPr lang="en-US" sz="2800" b="1" dirty="0">
              <a:latin typeface="Calibri" charset="0"/>
              <a:ea typeface="ＭＳ Ｐゴシック" charset="0"/>
              <a:cs typeface="Gill Sans" charset="0"/>
            </a:endParaRPr>
          </a:p>
          <a:p>
            <a:pPr eaLnBrk="1" hangingPunct="1"/>
            <a:r>
              <a:rPr lang="en-US" sz="2800" b="1" dirty="0">
                <a:latin typeface="Calibri" charset="0"/>
                <a:ea typeface="ＭＳ Ｐゴシック" charset="0"/>
                <a:cs typeface="Gill Sans" charset="0"/>
              </a:rPr>
              <a:t>How many individuals do you think </a:t>
            </a:r>
            <a:r>
              <a:rPr lang="en-US" sz="2800" b="1" dirty="0" smtClean="0">
                <a:latin typeface="Calibri" charset="0"/>
                <a:ea typeface="ＭＳ Ｐゴシック" charset="0"/>
                <a:cs typeface="Gill Sans" charset="0"/>
              </a:rPr>
              <a:t>died </a:t>
            </a:r>
            <a:r>
              <a:rPr lang="en-US" sz="2800" b="1" dirty="0" smtClean="0"/>
              <a:t>since </a:t>
            </a:r>
            <a:r>
              <a:rPr lang="en-US" sz="2800" b="1" dirty="0"/>
              <a:t>January this year</a:t>
            </a:r>
            <a:r>
              <a:rPr lang="en-US" sz="2800" dirty="0"/>
              <a:t> </a:t>
            </a:r>
            <a:r>
              <a:rPr lang="en-US" sz="2800" b="1" dirty="0" smtClean="0">
                <a:latin typeface="Calibri" charset="0"/>
                <a:ea typeface="ＭＳ Ｐゴシック" charset="0"/>
                <a:cs typeface="Gill Sans" charset="0"/>
              </a:rPr>
              <a:t> from:</a:t>
            </a:r>
          </a:p>
          <a:p>
            <a:pPr eaLnBrk="1" hangingPunct="1"/>
            <a:endParaRPr lang="en-US" sz="2400" b="1" dirty="0">
              <a:latin typeface="Calibri" charset="0"/>
              <a:ea typeface="ＭＳ Ｐゴシック" charset="0"/>
              <a:cs typeface="Gill Sans" charset="0"/>
            </a:endParaRPr>
          </a:p>
          <a:p>
            <a:pPr eaLnBrk="1" hangingPunct="1"/>
            <a:endParaRPr lang="en-US" sz="2400" b="1" dirty="0" smtClean="0">
              <a:latin typeface="Calibri" charset="0"/>
              <a:ea typeface="ＭＳ Ｐゴシック" charset="0"/>
              <a:cs typeface="Gill Sans" charset="0"/>
            </a:endParaRPr>
          </a:p>
          <a:p>
            <a:pPr eaLnBrk="1" hangingPunct="1"/>
            <a:endParaRPr lang="en-US" sz="2400" b="1" dirty="0">
              <a:latin typeface="Calibri" charset="0"/>
              <a:ea typeface="ＭＳ Ｐゴシック" charset="0"/>
              <a:cs typeface="Gill Sans" charset="0"/>
            </a:endParaRPr>
          </a:p>
          <a:p>
            <a:pPr eaLnBrk="1" hangingPunct="1"/>
            <a:r>
              <a:rPr lang="en-US" sz="2800" b="1" dirty="0" smtClean="0">
                <a:latin typeface="Calibri" charset="0"/>
                <a:ea typeface="ＭＳ Ｐゴシック" charset="0"/>
                <a:cs typeface="Gill Sans" charset="0"/>
              </a:rPr>
              <a:t>How many people do you think are infected with:</a:t>
            </a:r>
            <a:endParaRPr lang="en-US" sz="2800" b="1" dirty="0">
              <a:latin typeface="Calibri" charset="0"/>
              <a:ea typeface="ＭＳ Ｐゴシック" charset="0"/>
              <a:cs typeface="Gill Sans" charset="0"/>
            </a:endParaRPr>
          </a:p>
        </p:txBody>
      </p:sp>
      <p:sp>
        <p:nvSpPr>
          <p:cNvPr id="7" name="TextBox 6"/>
          <p:cNvSpPr txBox="1"/>
          <p:nvPr/>
        </p:nvSpPr>
        <p:spPr>
          <a:xfrm>
            <a:off x="4855054" y="2751843"/>
            <a:ext cx="3382309" cy="1292662"/>
          </a:xfrm>
          <a:prstGeom prst="rect">
            <a:avLst/>
          </a:prstGeom>
          <a:noFill/>
          <a:ln w="12700"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square">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r>
              <a:rPr lang="en-US" sz="2600" b="1" dirty="0" smtClean="0">
                <a:solidFill>
                  <a:srgbClr val="0000FF"/>
                </a:solidFill>
                <a:latin typeface="Calibri" charset="0"/>
              </a:rPr>
              <a:t>Tuberculosis (TB)</a:t>
            </a:r>
            <a:endParaRPr lang="en-US" sz="2600" b="1" dirty="0">
              <a:solidFill>
                <a:srgbClr val="0000FF"/>
              </a:solidFill>
              <a:latin typeface="Calibri" charset="0"/>
            </a:endParaRPr>
          </a:p>
          <a:p>
            <a:pPr lvl="1" eaLnBrk="1" hangingPunct="1"/>
            <a:r>
              <a:rPr lang="en-US" sz="2600" b="1" dirty="0" smtClean="0">
                <a:solidFill>
                  <a:srgbClr val="0000FF"/>
                </a:solidFill>
                <a:latin typeface="Calibri" charset="0"/>
              </a:rPr>
              <a:t>HIV / AIDS</a:t>
            </a:r>
            <a:endParaRPr lang="en-US" sz="2600" b="1" dirty="0">
              <a:solidFill>
                <a:srgbClr val="0000FF"/>
              </a:solidFill>
              <a:latin typeface="Calibri" charset="0"/>
            </a:endParaRPr>
          </a:p>
          <a:p>
            <a:pPr lvl="1" eaLnBrk="1" hangingPunct="1"/>
            <a:r>
              <a:rPr lang="en-US" sz="2600" b="1" dirty="0">
                <a:solidFill>
                  <a:srgbClr val="0000FF"/>
                </a:solidFill>
                <a:latin typeface="Calibri" charset="0"/>
              </a:rPr>
              <a:t>Malaria</a:t>
            </a:r>
            <a:endParaRPr lang="en-US" sz="1800" dirty="0">
              <a:solidFill>
                <a:srgbClr val="0000FF"/>
              </a:solidFill>
              <a:latin typeface="Calibri" charset="0"/>
            </a:endParaRPr>
          </a:p>
        </p:txBody>
      </p:sp>
      <p:sp>
        <p:nvSpPr>
          <p:cNvPr id="5" name="TextBox 4"/>
          <p:cNvSpPr txBox="1"/>
          <p:nvPr/>
        </p:nvSpPr>
        <p:spPr>
          <a:xfrm>
            <a:off x="4855054" y="4943299"/>
            <a:ext cx="3346324" cy="1292662"/>
          </a:xfrm>
          <a:prstGeom prst="rect">
            <a:avLst/>
          </a:prstGeom>
          <a:noFill/>
          <a:ln w="12700"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square">
            <a:spAutoFit/>
          </a:bodyPr>
          <a:lstStyle>
            <a:lvl1pPr marL="24161750" indent="-24161750"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lvl="1" eaLnBrk="1" hangingPunct="1"/>
            <a:r>
              <a:rPr lang="en-US" sz="2600" b="1" dirty="0" smtClean="0">
                <a:solidFill>
                  <a:srgbClr val="0000FF"/>
                </a:solidFill>
                <a:latin typeface="Calibri" charset="0"/>
              </a:rPr>
              <a:t>Diarrheal Diseases</a:t>
            </a:r>
            <a:endParaRPr lang="en-US" sz="2600" b="1" dirty="0">
              <a:solidFill>
                <a:srgbClr val="0000FF"/>
              </a:solidFill>
              <a:latin typeface="Calibri" charset="0"/>
            </a:endParaRPr>
          </a:p>
          <a:p>
            <a:pPr lvl="1" eaLnBrk="1" hangingPunct="1"/>
            <a:r>
              <a:rPr lang="en-US" sz="2600" b="1" dirty="0" smtClean="0">
                <a:solidFill>
                  <a:srgbClr val="0000FF"/>
                </a:solidFill>
                <a:latin typeface="Calibri" charset="0"/>
              </a:rPr>
              <a:t>HIV</a:t>
            </a:r>
            <a:endParaRPr lang="en-US" sz="2600" b="1" dirty="0">
              <a:solidFill>
                <a:srgbClr val="0000FF"/>
              </a:solidFill>
              <a:latin typeface="Calibri" charset="0"/>
            </a:endParaRPr>
          </a:p>
          <a:p>
            <a:pPr lvl="1" eaLnBrk="1" hangingPunct="1"/>
            <a:r>
              <a:rPr lang="en-US" sz="2600" b="1" dirty="0">
                <a:solidFill>
                  <a:srgbClr val="0000FF"/>
                </a:solidFill>
                <a:latin typeface="Calibri" charset="0"/>
              </a:rPr>
              <a:t>Malaria</a:t>
            </a:r>
            <a:endParaRPr lang="en-US" sz="1800" dirty="0">
              <a:solidFill>
                <a:srgbClr val="0000FF"/>
              </a:solidFill>
              <a:latin typeface="Calibri" charset="0"/>
            </a:endParaRPr>
          </a:p>
        </p:txBody>
      </p:sp>
    </p:spTree>
    <p:extLst>
      <p:ext uri="{BB962C8B-B14F-4D97-AF65-F5344CB8AC3E}">
        <p14:creationId xmlns:p14="http://schemas.microsoft.com/office/powerpoint/2010/main" val="1846901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320"/>
            <a:ext cx="8229600" cy="1143000"/>
          </a:xfrm>
        </p:spPr>
        <p:txBody>
          <a:bodyPr/>
          <a:lstStyle/>
          <a:p>
            <a:pPr eaLnBrk="1" hangingPunct="1"/>
            <a:r>
              <a:rPr lang="en-US" dirty="0" smtClean="0">
                <a:latin typeface="Gill Sans" charset="0"/>
                <a:ea typeface="ＭＳ Ｐゴシック" charset="0"/>
                <a:cs typeface="ＭＳ Ｐゴシック" charset="0"/>
              </a:rPr>
              <a:t>Use the </a:t>
            </a:r>
            <a:r>
              <a:rPr lang="en-US" dirty="0" err="1" smtClean="0">
                <a:latin typeface="Gill Sans" charset="0"/>
                <a:ea typeface="ＭＳ Ｐゴシック" charset="0"/>
                <a:cs typeface="ＭＳ Ｐゴシック" charset="0"/>
              </a:rPr>
              <a:t>Poodwaddle</a:t>
            </a:r>
            <a:r>
              <a:rPr lang="en-US" dirty="0" smtClean="0">
                <a:latin typeface="Gill Sans" charset="0"/>
                <a:ea typeface="ＭＳ Ｐゴシック" charset="0"/>
                <a:cs typeface="ＭＳ Ｐゴシック" charset="0"/>
              </a:rPr>
              <a:t> Clock to find the real-time numbers</a:t>
            </a:r>
            <a:endParaRPr lang="en-US" dirty="0">
              <a:solidFill>
                <a:srgbClr val="FF0000"/>
              </a:solidFill>
              <a:latin typeface="Gill Sans" charset="0"/>
              <a:ea typeface="ＭＳ Ｐゴシック" charset="0"/>
              <a:cs typeface="ＭＳ Ｐゴシック" charset="0"/>
            </a:endParaRPr>
          </a:p>
        </p:txBody>
      </p:sp>
      <p:sp>
        <p:nvSpPr>
          <p:cNvPr id="20483" name="Content Placeholder 2"/>
          <p:cNvSpPr>
            <a:spLocks noGrp="1"/>
          </p:cNvSpPr>
          <p:nvPr>
            <p:ph idx="1"/>
          </p:nvPr>
        </p:nvSpPr>
        <p:spPr>
          <a:xfrm>
            <a:off x="348343" y="1436589"/>
            <a:ext cx="8229600" cy="597881"/>
          </a:xfrm>
        </p:spPr>
        <p:txBody>
          <a:bodyPr/>
          <a:lstStyle/>
          <a:p>
            <a:pPr marL="0" indent="0" algn="ctr" eaLnBrk="1" hangingPunct="1">
              <a:buNone/>
            </a:pPr>
            <a:r>
              <a:rPr lang="en-US" sz="2500" dirty="0">
                <a:latin typeface="Calibri" charset="0"/>
                <a:ea typeface="ＭＳ Ｐゴシック" charset="0"/>
                <a:cs typeface="Gill Sans" charset="0"/>
              </a:rPr>
              <a:t>http://</a:t>
            </a:r>
            <a:r>
              <a:rPr lang="en-US" sz="2500" dirty="0" err="1">
                <a:latin typeface="Calibri" charset="0"/>
                <a:ea typeface="ＭＳ Ｐゴシック" charset="0"/>
                <a:cs typeface="Gill Sans" charset="0"/>
              </a:rPr>
              <a:t>www.poodwaddle.com</a:t>
            </a:r>
            <a:r>
              <a:rPr lang="en-US" sz="2500" dirty="0">
                <a:latin typeface="Calibri" charset="0"/>
                <a:ea typeface="ＭＳ Ｐゴシック" charset="0"/>
                <a:cs typeface="Gill Sans" charset="0"/>
              </a:rPr>
              <a:t>/</a:t>
            </a:r>
            <a:r>
              <a:rPr lang="en-US" sz="2500" dirty="0" err="1">
                <a:latin typeface="Calibri" charset="0"/>
                <a:ea typeface="ＭＳ Ｐゴシック" charset="0"/>
                <a:cs typeface="Gill Sans" charset="0"/>
              </a:rPr>
              <a:t>worldclock.swf</a:t>
            </a:r>
            <a:endParaRPr lang="en-US" sz="2500" dirty="0">
              <a:latin typeface="Calibri" charset="0"/>
              <a:ea typeface="ＭＳ Ｐゴシック" charset="0"/>
              <a:cs typeface="Gill Sans" charset="0"/>
            </a:endParaRPr>
          </a:p>
        </p:txBody>
      </p:sp>
      <p:pic>
        <p:nvPicPr>
          <p:cNvPr id="3" name="Picture 2" descr="Poodwaddle.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6343" y="2243464"/>
            <a:ext cx="4333970" cy="4203297"/>
          </a:xfrm>
          <a:prstGeom prst="rect">
            <a:avLst/>
          </a:prstGeom>
        </p:spPr>
      </p:pic>
    </p:spTree>
    <p:extLst>
      <p:ext uri="{BB962C8B-B14F-4D97-AF65-F5344CB8AC3E}">
        <p14:creationId xmlns:p14="http://schemas.microsoft.com/office/powerpoint/2010/main" val="210589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Autofit/>
          </a:bodyPr>
          <a:lstStyle/>
          <a:p>
            <a:pPr algn="l" eaLnBrk="1" hangingPunct="1"/>
            <a:r>
              <a:rPr lang="en-US" dirty="0">
                <a:effectLst>
                  <a:outerShdw blurRad="38100" dist="38100" dir="2700000" algn="tl">
                    <a:srgbClr val="DDDDDD"/>
                  </a:outerShdw>
                </a:effectLst>
                <a:latin typeface="Gill Sans" charset="0"/>
                <a:ea typeface="ＭＳ Ｐゴシック" charset="0"/>
                <a:cs typeface="Arial" charset="0"/>
              </a:rPr>
              <a:t>One of the first recorded </a:t>
            </a:r>
            <a:r>
              <a:rPr lang="en-US" dirty="0" smtClean="0">
                <a:effectLst>
                  <a:outerShdw blurRad="38100" dist="38100" dir="2700000" algn="tl">
                    <a:srgbClr val="DDDDDD"/>
                  </a:outerShdw>
                </a:effectLst>
                <a:latin typeface="Gill Sans" charset="0"/>
                <a:ea typeface="ＭＳ Ｐゴシック" charset="0"/>
                <a:cs typeface="Arial" charset="0"/>
              </a:rPr>
              <a:t>plagues</a:t>
            </a:r>
            <a:r>
              <a:rPr lang="en-US" dirty="0">
                <a:effectLst>
                  <a:outerShdw blurRad="38100" dist="38100" dir="2700000" algn="tl">
                    <a:srgbClr val="DDDDDD"/>
                  </a:outerShdw>
                </a:effectLst>
                <a:latin typeface="Gill Sans" charset="0"/>
                <a:ea typeface="ＭＳ Ｐゴシック" charset="0"/>
                <a:cs typeface="Arial" charset="0"/>
              </a:rPr>
              <a:t/>
            </a:r>
            <a:br>
              <a:rPr lang="en-US" dirty="0">
                <a:effectLst>
                  <a:outerShdw blurRad="38100" dist="38100" dir="2700000" algn="tl">
                    <a:srgbClr val="DDDDDD"/>
                  </a:outerShdw>
                </a:effectLst>
                <a:latin typeface="Gill Sans" charset="0"/>
                <a:ea typeface="ＭＳ Ｐゴシック" charset="0"/>
                <a:cs typeface="Arial" charset="0"/>
              </a:rPr>
            </a:br>
            <a:endParaRPr lang="en-US" dirty="0">
              <a:latin typeface="Gill Sans" charset="0"/>
              <a:ea typeface="ＭＳ Ｐゴシック" charset="0"/>
              <a:cs typeface="Arial" charset="0"/>
            </a:endParaRPr>
          </a:p>
        </p:txBody>
      </p:sp>
      <p:sp>
        <p:nvSpPr>
          <p:cNvPr id="4" name="TextBox 3"/>
          <p:cNvSpPr txBox="1"/>
          <p:nvPr/>
        </p:nvSpPr>
        <p:spPr>
          <a:xfrm>
            <a:off x="4046979" y="5897563"/>
            <a:ext cx="4738008" cy="553998"/>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dirty="0">
                <a:effectLst>
                  <a:outerShdw blurRad="38100" dist="38100" dir="2700000" algn="tl">
                    <a:srgbClr val="DDDDDD"/>
                  </a:outerShdw>
                </a:effectLst>
                <a:latin typeface="Calibri" charset="0"/>
                <a:cs typeface="Gill Sans" charset="0"/>
              </a:rPr>
              <a:t>The </a:t>
            </a:r>
            <a:r>
              <a:rPr lang="en-US" sz="3000" b="1" dirty="0" err="1">
                <a:effectLst>
                  <a:outerShdw blurRad="38100" dist="38100" dir="2700000" algn="tl">
                    <a:srgbClr val="DDDDDD"/>
                  </a:outerShdw>
                </a:effectLst>
                <a:latin typeface="Calibri" charset="0"/>
                <a:cs typeface="Gill Sans" charset="0"/>
              </a:rPr>
              <a:t>Antonine</a:t>
            </a:r>
            <a:r>
              <a:rPr lang="en-US" sz="3000" b="1" dirty="0">
                <a:effectLst>
                  <a:outerShdw blurRad="38100" dist="38100" dir="2700000" algn="tl">
                    <a:srgbClr val="DDDDDD"/>
                  </a:outerShdw>
                </a:effectLst>
                <a:latin typeface="Calibri" charset="0"/>
                <a:cs typeface="Gill Sans" charset="0"/>
              </a:rPr>
              <a:t> plague 165 AD</a:t>
            </a:r>
          </a:p>
        </p:txBody>
      </p:sp>
      <p:pic>
        <p:nvPicPr>
          <p:cNvPr id="2253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1" y="1190625"/>
            <a:ext cx="4583113"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8101" y="1190625"/>
            <a:ext cx="3536951" cy="470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039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143000"/>
          </a:xfrm>
        </p:spPr>
        <p:txBody>
          <a:bodyPr>
            <a:noAutofit/>
          </a:bodyPr>
          <a:lstStyle/>
          <a:p>
            <a:pPr algn="l" eaLnBrk="1" hangingPunct="1"/>
            <a:r>
              <a:rPr lang="en-US" dirty="0">
                <a:effectLst>
                  <a:outerShdw blurRad="38100" dist="38100" dir="2700000" algn="tl">
                    <a:srgbClr val="DDDDDD"/>
                  </a:outerShdw>
                </a:effectLst>
                <a:latin typeface="Gill Sans" charset="0"/>
                <a:ea typeface="ＭＳ Ｐゴシック" charset="0"/>
                <a:cs typeface="Arial" charset="0"/>
              </a:rPr>
              <a:t>One of the worst plagues</a:t>
            </a:r>
            <a:br>
              <a:rPr lang="en-US" dirty="0">
                <a:effectLst>
                  <a:outerShdw blurRad="38100" dist="38100" dir="2700000" algn="tl">
                    <a:srgbClr val="DDDDDD"/>
                  </a:outerShdw>
                </a:effectLst>
                <a:latin typeface="Gill Sans" charset="0"/>
                <a:ea typeface="ＭＳ Ｐゴシック" charset="0"/>
                <a:cs typeface="Arial" charset="0"/>
              </a:rPr>
            </a:br>
            <a:endParaRPr lang="en-US" dirty="0">
              <a:latin typeface="Gill Sans" charset="0"/>
              <a:ea typeface="ＭＳ Ｐゴシック" charset="0"/>
              <a:cs typeface="Arial" charset="0"/>
            </a:endParaRPr>
          </a:p>
        </p:txBody>
      </p:sp>
      <p:sp>
        <p:nvSpPr>
          <p:cNvPr id="4" name="TextBox 3"/>
          <p:cNvSpPr txBox="1"/>
          <p:nvPr/>
        </p:nvSpPr>
        <p:spPr>
          <a:xfrm>
            <a:off x="3001885" y="5925655"/>
            <a:ext cx="5481714" cy="553998"/>
          </a:xfrm>
          <a:prstGeom prst="rect">
            <a:avLst/>
          </a:prstGeom>
          <a:noFill/>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dirty="0">
                <a:effectLst>
                  <a:outerShdw blurRad="38100" dist="38100" dir="2700000" algn="tl">
                    <a:srgbClr val="DDDDDD"/>
                  </a:outerShdw>
                </a:effectLst>
                <a:latin typeface="Calibri" charset="0"/>
              </a:rPr>
              <a:t>Bubonic plague – the </a:t>
            </a:r>
            <a:r>
              <a:rPr lang="en-US" sz="3000" b="1" dirty="0" smtClean="0">
                <a:effectLst>
                  <a:outerShdw blurRad="38100" dist="38100" dir="2700000" algn="tl">
                    <a:srgbClr val="DDDDDD"/>
                  </a:outerShdw>
                </a:effectLst>
                <a:latin typeface="Calibri" charset="0"/>
              </a:rPr>
              <a:t>Black </a:t>
            </a:r>
            <a:r>
              <a:rPr lang="en-US" sz="3000" b="1" dirty="0">
                <a:effectLst>
                  <a:outerShdw blurRad="38100" dist="38100" dir="2700000" algn="tl">
                    <a:srgbClr val="DDDDDD"/>
                  </a:outerShdw>
                </a:effectLst>
                <a:latin typeface="Calibri" charset="0"/>
              </a:rPr>
              <a:t>D</a:t>
            </a:r>
            <a:r>
              <a:rPr lang="en-US" sz="3000" b="1" dirty="0" smtClean="0">
                <a:effectLst>
                  <a:outerShdw blurRad="38100" dist="38100" dir="2700000" algn="tl">
                    <a:srgbClr val="DDDDDD"/>
                  </a:outerShdw>
                </a:effectLst>
                <a:latin typeface="Calibri" charset="0"/>
              </a:rPr>
              <a:t>eath</a:t>
            </a:r>
            <a:endParaRPr lang="en-US" sz="3000" b="1" dirty="0">
              <a:effectLst>
                <a:outerShdw blurRad="38100" dist="38100" dir="2700000" algn="tl">
                  <a:srgbClr val="DDDDDD"/>
                </a:outerShdw>
              </a:effectLst>
              <a:latin typeface="Calibri" charset="0"/>
            </a:endParaRPr>
          </a:p>
        </p:txBody>
      </p:sp>
      <p:pic>
        <p:nvPicPr>
          <p:cNvPr id="2458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0175" y="953948"/>
            <a:ext cx="7144227" cy="5090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2239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610600" cy="1143000"/>
          </a:xfrm>
        </p:spPr>
        <p:txBody>
          <a:bodyPr>
            <a:noAutofit/>
          </a:bodyPr>
          <a:lstStyle/>
          <a:p>
            <a:pPr algn="l" eaLnBrk="1" hangingPunct="1"/>
            <a:r>
              <a:rPr lang="en-US" dirty="0">
                <a:effectLst>
                  <a:outerShdw blurRad="38100" dist="38100" dir="2700000" algn="tl">
                    <a:srgbClr val="DDDDDD"/>
                  </a:outerShdw>
                </a:effectLst>
                <a:latin typeface="Gill Sans" charset="0"/>
                <a:ea typeface="ＭＳ Ｐゴシック" charset="0"/>
                <a:cs typeface="Arial" charset="0"/>
              </a:rPr>
              <a:t>Dealing with the Black Death</a:t>
            </a:r>
            <a:br>
              <a:rPr lang="en-US" dirty="0">
                <a:effectLst>
                  <a:outerShdw blurRad="38100" dist="38100" dir="2700000" algn="tl">
                    <a:srgbClr val="DDDDDD"/>
                  </a:outerShdw>
                </a:effectLst>
                <a:latin typeface="Gill Sans" charset="0"/>
                <a:ea typeface="ＭＳ Ｐゴシック" charset="0"/>
                <a:cs typeface="Arial" charset="0"/>
              </a:rPr>
            </a:br>
            <a:endParaRPr lang="en-US" dirty="0">
              <a:latin typeface="Gill Sans" charset="0"/>
              <a:ea typeface="ＭＳ Ｐゴシック" charset="0"/>
              <a:cs typeface="Arial" charset="0"/>
            </a:endParaRPr>
          </a:p>
        </p:txBody>
      </p:sp>
      <p:sp>
        <p:nvSpPr>
          <p:cNvPr id="26627" name="TextBox 9"/>
          <p:cNvSpPr txBox="1">
            <a:spLocks noChangeArrowheads="1"/>
          </p:cNvSpPr>
          <p:nvPr/>
        </p:nvSpPr>
        <p:spPr bwMode="auto">
          <a:xfrm>
            <a:off x="5751512" y="5853113"/>
            <a:ext cx="21852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000" b="1" dirty="0">
                <a:latin typeface="Calibri" charset="0"/>
              </a:rPr>
              <a:t>Plague mask</a:t>
            </a:r>
          </a:p>
        </p:txBody>
      </p:sp>
      <p:pic>
        <p:nvPicPr>
          <p:cNvPr id="2662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7689" y="1200151"/>
            <a:ext cx="6119812"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272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54000"/>
            <a:ext cx="8229600" cy="1143000"/>
          </a:xfrm>
        </p:spPr>
        <p:txBody>
          <a:bodyPr>
            <a:normAutofit/>
          </a:bodyPr>
          <a:lstStyle/>
          <a:p>
            <a:pPr algn="l" eaLnBrk="1" hangingPunct="1"/>
            <a:r>
              <a:rPr lang="en-US" sz="3200">
                <a:effectLst>
                  <a:outerShdw blurRad="38100" dist="38100" dir="2700000" algn="tl">
                    <a:srgbClr val="DDDDDD"/>
                  </a:outerShdw>
                </a:effectLst>
                <a:latin typeface="Arial" charset="0"/>
                <a:ea typeface="ＭＳ Ｐゴシック" charset="0"/>
                <a:cs typeface="Arial" charset="0"/>
              </a:rPr>
              <a:t/>
            </a:r>
            <a:br>
              <a:rPr lang="en-US" sz="3200">
                <a:effectLst>
                  <a:outerShdw blurRad="38100" dist="38100" dir="2700000" algn="tl">
                    <a:srgbClr val="DDDDDD"/>
                  </a:outerShdw>
                </a:effectLst>
                <a:latin typeface="Arial" charset="0"/>
                <a:ea typeface="ＭＳ Ｐゴシック" charset="0"/>
                <a:cs typeface="Arial" charset="0"/>
              </a:rPr>
            </a:br>
            <a:endParaRPr lang="en-US" sz="2400">
              <a:latin typeface="Arial" charset="0"/>
              <a:ea typeface="ＭＳ Ｐゴシック" charset="0"/>
              <a:cs typeface="Arial" charset="0"/>
            </a:endParaRPr>
          </a:p>
        </p:txBody>
      </p:sp>
      <p:pic>
        <p:nvPicPr>
          <p:cNvPr id="2867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9275" y="1593499"/>
            <a:ext cx="7613651"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5"/>
          <p:cNvSpPr>
            <a:spLocks noChangeArrowheads="1"/>
          </p:cNvSpPr>
          <p:nvPr/>
        </p:nvSpPr>
        <p:spPr bwMode="auto">
          <a:xfrm>
            <a:off x="292100" y="5449537"/>
            <a:ext cx="83156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000" b="1" dirty="0" smtClean="0">
                <a:latin typeface="Calibri" charset="0"/>
              </a:rPr>
              <a:t>Smallpox and measles </a:t>
            </a:r>
            <a:r>
              <a:rPr lang="en-US" sz="2000" dirty="0" smtClean="0">
                <a:latin typeface="Calibri" charset="0"/>
              </a:rPr>
              <a:t>carried </a:t>
            </a:r>
            <a:r>
              <a:rPr lang="en-US" sz="2000" dirty="0">
                <a:latin typeface="Calibri" charset="0"/>
              </a:rPr>
              <a:t>to North America by Spanish explorers killed </a:t>
            </a:r>
            <a:r>
              <a:rPr lang="en-US" sz="2000" dirty="0" smtClean="0">
                <a:latin typeface="Calibri" charset="0"/>
              </a:rPr>
              <a:t>millions </a:t>
            </a:r>
            <a:r>
              <a:rPr lang="en-US" sz="2000" dirty="0">
                <a:latin typeface="Calibri" charset="0"/>
              </a:rPr>
              <a:t>but the trip cut both ways: Christopher Columbus took </a:t>
            </a:r>
            <a:r>
              <a:rPr lang="en-US" sz="2000" b="1" dirty="0">
                <a:latin typeface="Calibri" charset="0"/>
              </a:rPr>
              <a:t>syphilis</a:t>
            </a:r>
            <a:r>
              <a:rPr lang="en-US" sz="2000" dirty="0">
                <a:latin typeface="Calibri" charset="0"/>
              </a:rPr>
              <a:t> back to Europe.</a:t>
            </a:r>
          </a:p>
        </p:txBody>
      </p:sp>
      <p:sp>
        <p:nvSpPr>
          <p:cNvPr id="5" name="TextBox 4"/>
          <p:cNvSpPr txBox="1"/>
          <p:nvPr/>
        </p:nvSpPr>
        <p:spPr>
          <a:xfrm>
            <a:off x="457200" y="274320"/>
            <a:ext cx="8437563" cy="1200329"/>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b="1" dirty="0">
                <a:effectLst>
                  <a:outerShdw blurRad="38100" dist="38100" dir="2700000" algn="tl">
                    <a:srgbClr val="DDDDDD"/>
                  </a:outerShdw>
                </a:effectLst>
                <a:latin typeface="Gill Sans" charset="0"/>
                <a:cs typeface="Gill Sans" charset="0"/>
              </a:rPr>
              <a:t>Columbus and his </a:t>
            </a:r>
            <a:r>
              <a:rPr lang="en-US" sz="3600" b="1" dirty="0" smtClean="0">
                <a:effectLst>
                  <a:outerShdw blurRad="38100" dist="38100" dir="2700000" algn="tl">
                    <a:srgbClr val="DDDDDD"/>
                  </a:outerShdw>
                </a:effectLst>
                <a:latin typeface="Gill Sans" charset="0"/>
                <a:cs typeface="Gill Sans" charset="0"/>
              </a:rPr>
              <a:t>plagues: </a:t>
            </a:r>
          </a:p>
          <a:p>
            <a:pPr algn="ctr" eaLnBrk="1" hangingPunct="1"/>
            <a:r>
              <a:rPr lang="en-US" sz="3600" b="1" dirty="0" smtClean="0">
                <a:effectLst>
                  <a:outerShdw blurRad="38100" dist="38100" dir="2700000" algn="tl">
                    <a:srgbClr val="DDDDDD"/>
                  </a:outerShdw>
                </a:effectLst>
                <a:latin typeface="Gill Sans" charset="0"/>
                <a:cs typeface="Gill Sans" charset="0"/>
              </a:rPr>
              <a:t>both </a:t>
            </a:r>
            <a:r>
              <a:rPr lang="en-US" sz="3600" b="1" dirty="0">
                <a:effectLst>
                  <a:outerShdw blurRad="38100" dist="38100" dir="2700000" algn="tl">
                    <a:srgbClr val="DDDDDD"/>
                  </a:outerShdw>
                </a:effectLst>
                <a:latin typeface="Gill Sans" charset="0"/>
                <a:cs typeface="Gill Sans" charset="0"/>
              </a:rPr>
              <a:t>sides at risk</a:t>
            </a:r>
          </a:p>
        </p:txBody>
      </p:sp>
    </p:spTree>
    <p:extLst>
      <p:ext uri="{BB962C8B-B14F-4D97-AF65-F5344CB8AC3E}">
        <p14:creationId xmlns:p14="http://schemas.microsoft.com/office/powerpoint/2010/main" val="82716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68367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7806</TotalTime>
  <Words>680</Words>
  <Application>Microsoft Office PowerPoint</Application>
  <PresentationFormat>On-screen Show (4:3)</PresentationFormat>
  <Paragraphs>89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Theme</vt:lpstr>
      <vt:lpstr>PowerPoint Presentation</vt:lpstr>
      <vt:lpstr> Lesson Objectives: </vt:lpstr>
      <vt:lpstr>Do Now</vt:lpstr>
      <vt:lpstr>Activity </vt:lpstr>
      <vt:lpstr>Use the Poodwaddle Clock to find the real-time numbers</vt:lpstr>
      <vt:lpstr>One of the first recorded plagues </vt:lpstr>
      <vt:lpstr>One of the worst plagues </vt:lpstr>
      <vt:lpstr>Dealing with the Black Death </vt:lpstr>
      <vt:lpstr> </vt:lpstr>
      <vt:lpstr>Plagues as bioterrorism </vt:lpstr>
      <vt:lpstr>HIV in 2013 – What are the effects of this pandemic? </vt:lpstr>
      <vt:lpstr>Homework</vt:lpstr>
    </vt:vector>
  </TitlesOfParts>
  <Company>tufts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Infectious Diseases Module !</dc:title>
  <dc:creator>berri jacque</dc:creator>
  <cp:lastModifiedBy>Eagle</cp:lastModifiedBy>
  <cp:revision>18</cp:revision>
  <cp:lastPrinted>2016-11-16T13:37:28Z</cp:lastPrinted>
  <dcterms:created xsi:type="dcterms:W3CDTF">2014-02-28T16:37:15Z</dcterms:created>
  <dcterms:modified xsi:type="dcterms:W3CDTF">2016-11-16T15:48:27Z</dcterms:modified>
</cp:coreProperties>
</file>